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7" r:id="rId2"/>
    <p:sldId id="263" r:id="rId3"/>
    <p:sldId id="257" r:id="rId4"/>
    <p:sldId id="258" r:id="rId5"/>
    <p:sldId id="259" r:id="rId6"/>
    <p:sldId id="260" r:id="rId7"/>
    <p:sldId id="261" r:id="rId8"/>
    <p:sldId id="264" r:id="rId9"/>
    <p:sldId id="262" r:id="rId10"/>
    <p:sldId id="265" r:id="rId11"/>
    <p:sldId id="278" r:id="rId12"/>
    <p:sldId id="279" r:id="rId13"/>
    <p:sldId id="268" r:id="rId14"/>
    <p:sldId id="280" r:id="rId15"/>
    <p:sldId id="269" r:id="rId16"/>
    <p:sldId id="270" r:id="rId17"/>
    <p:sldId id="271" r:id="rId18"/>
    <p:sldId id="274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25" userDrawn="1">
          <p15:clr>
            <a:srgbClr val="A4A3A4"/>
          </p15:clr>
        </p15:guide>
        <p15:guide id="2" pos="7628" userDrawn="1">
          <p15:clr>
            <a:srgbClr val="A4A3A4"/>
          </p15:clr>
        </p15:guide>
        <p15:guide id="3" pos="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B833"/>
    <a:srgbClr val="A3A3A3"/>
    <a:srgbClr val="F2F2F2"/>
    <a:srgbClr val="4472C4"/>
    <a:srgbClr val="BBCBDB"/>
    <a:srgbClr val="D5D7DC"/>
    <a:srgbClr val="CDD5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0" autoAdjust="0"/>
    <p:restoredTop sz="94718"/>
  </p:normalViewPr>
  <p:slideViewPr>
    <p:cSldViewPr snapToGrid="0" showGuides="1">
      <p:cViewPr varScale="1">
        <p:scale>
          <a:sx n="68" d="100"/>
          <a:sy n="68" d="100"/>
        </p:scale>
        <p:origin x="816" y="96"/>
      </p:cViewPr>
      <p:guideLst>
        <p:guide orient="horz" pos="3725"/>
        <p:guide pos="7628"/>
        <p:guide pos="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DA4BE-DB2E-4729-9D0B-E3F3D4F6ED80}" type="datetimeFigureOut">
              <a:rPr lang="en-IN" smtClean="0"/>
              <a:t>17-02-2026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8BE9F-0BB5-4EA3-BEB6-2C9780103EE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0355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2A5A5-AB3C-0BBC-85DB-B8A7048D6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8A9950-EE98-DE46-8D33-361C0B733C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955E3C-6A4B-86D7-71AF-201AAEFA80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308E76-CB77-5960-C891-B456B938F7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8BE9F-0BB5-4EA3-BEB6-2C9780103EED}" type="slidenum">
              <a:rPr lang="en-IN" smtClean="0"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61992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4DA68-47E0-50FD-604E-04BBD959E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B1412-9B63-D1AB-DC5F-D35D3272D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8A33E-2B17-DBA3-4951-7F7D92E5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13026-BA64-4842-93B8-0ABBDF2EED68}" type="datetimeFigureOut">
              <a:rPr lang="en-IN" smtClean="0"/>
              <a:t>17-02-2026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7AB74-67E1-5810-AD81-99226F013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85051-92F1-551C-0230-BF6D2C229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93017-02DC-4A8B-BBDA-1B000E858E6F}" type="slidenum">
              <a:rPr lang="en-IN" smtClean="0"/>
              <a:t>‹#›</a:t>
            </a:fld>
            <a:endParaRPr lang="en-IN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640E698-1144-5C9A-5472-4B7F924D5827}"/>
              </a:ext>
            </a:extLst>
          </p:cNvPr>
          <p:cNvSpPr txBox="1">
            <a:spLocks/>
          </p:cNvSpPr>
          <p:nvPr userDrawn="1"/>
        </p:nvSpPr>
        <p:spPr>
          <a:xfrm>
            <a:off x="4615392" y="6544792"/>
            <a:ext cx="2961216" cy="230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bg1"/>
                </a:solidFill>
              </a:rPr>
              <a:t>www.beyondsquarefeet.com</a:t>
            </a:r>
            <a:endParaRPr lang="en-IN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749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D0253-F81B-3056-039B-4D6F0748E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75646-342F-1A2F-8207-5B7DE349E5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68A96-B780-4D2E-C26F-05AD26A93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13026-BA64-4842-93B8-0ABBDF2EED68}" type="datetimeFigureOut">
              <a:rPr lang="en-IN" smtClean="0"/>
              <a:t>17-02-2026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58FD8-1CE5-BC4A-B28D-1659660BC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E227D-84C6-8541-91E7-D0AF2EB7E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93017-02DC-4A8B-BBDA-1B000E858E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86573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113CC6-37A6-5A56-7657-8BAA0119F5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4CCF1B-14BF-F087-0738-661055E85A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5ABA3-3518-1804-F7E9-EBA377EA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13026-BA64-4842-93B8-0ABBDF2EED68}" type="datetimeFigureOut">
              <a:rPr lang="en-IN" smtClean="0"/>
              <a:t>17-02-2026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01A27-8A6C-0FE4-037E-8FB72931B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1B026-8AC5-97CE-1083-69E59446C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93017-02DC-4A8B-BBDA-1B000E858E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43641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BAC09-470A-AE98-743C-804C6B99E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B1D3A-7AD1-8A6B-83CA-59DE4EF7D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FB9CB-DE5B-AC1B-6413-E1804FEC2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13026-BA64-4842-93B8-0ABBDF2EED68}" type="datetimeFigureOut">
              <a:rPr lang="en-IN" smtClean="0"/>
              <a:t>17-02-2026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27FA8-CEA3-B2B9-F640-90F417090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DD60F-E155-F9D2-C8C7-ADA617C53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93017-02DC-4A8B-BBDA-1B000E858E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06770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C1DC9-9A8E-EFCC-A6EF-025753AF9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63AA3-0100-7750-8703-F98660E319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BC146-BC91-E8AE-0548-AEDEE7AB0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13026-BA64-4842-93B8-0ABBDF2EED68}" type="datetimeFigureOut">
              <a:rPr lang="en-IN" smtClean="0"/>
              <a:t>17-02-2026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10E4C-00F5-202C-C6B7-4643C8629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14160-B53E-D8F1-18E3-D3BBB5276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93017-02DC-4A8B-BBDA-1B000E858E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3741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B9CC0-BA7A-90EB-ACB2-A244C5B60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64F28-6BAE-ABF1-08AC-65787DA80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612412-B1F0-1656-E6E5-2399D01D10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49E23C-A6D4-068B-787E-0AEB13D7C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13026-BA64-4842-93B8-0ABBDF2EED68}" type="datetimeFigureOut">
              <a:rPr lang="en-IN" smtClean="0"/>
              <a:t>17-02-2026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A24EBA-BA46-0D49-D6F9-8EBADD92C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A59F79-D0F5-1927-0220-214CF99F7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93017-02DC-4A8B-BBDA-1B000E858E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9379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56BFE-CF0F-388D-DDA1-EACB35FC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B6DE5-077C-24EE-F66B-B7098CFE0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A0AE4-2D6C-FFD8-6578-B74C21694E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43386A-1053-9697-D54E-3DFFDA85C0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07493-F3BC-CF2C-B7CF-7E9411A629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1DD91C-F565-052F-CC76-9BE1B8257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13026-BA64-4842-93B8-0ABBDF2EED68}" type="datetimeFigureOut">
              <a:rPr lang="en-IN" smtClean="0"/>
              <a:t>17-02-2026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E846A3-3EB3-F0C5-E093-42A8CCABA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924DAF-19C3-D967-2FD5-1E4DB2B81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93017-02DC-4A8B-BBDA-1B000E858E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27731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6D812-1B8C-D7DB-4907-485946131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0C5534-C623-9040-C44D-344812AE6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13026-BA64-4842-93B8-0ABBDF2EED68}" type="datetimeFigureOut">
              <a:rPr lang="en-IN" smtClean="0"/>
              <a:t>17-02-2026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E7597F-CCAB-A8C6-AA80-F4E95972C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9FC7D-1F0F-D1E8-2499-F79CFA006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93017-02DC-4A8B-BBDA-1B000E858E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17111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06C8CA-A0FB-BC37-1D1B-CD4548CEB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13026-BA64-4842-93B8-0ABBDF2EED68}" type="datetimeFigureOut">
              <a:rPr lang="en-IN" smtClean="0"/>
              <a:t>17-02-2026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AEFCD4-FB09-6C21-3F44-D80EB5FE0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B9B45-D6A6-E924-0234-67C811A24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93017-02DC-4A8B-BBDA-1B000E858E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6375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8842A-FD73-612F-97E2-8A96FE334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9DE67-D6FB-7EA3-1509-8C2A86145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C54DB5-6643-5835-B8F8-02352B0316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3CA620-BD93-7917-6096-115835DF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13026-BA64-4842-93B8-0ABBDF2EED68}" type="datetimeFigureOut">
              <a:rPr lang="en-IN" smtClean="0"/>
              <a:t>17-02-2026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2CBD5-C6E1-5EC4-6E29-CC0A4F1D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69442C-FA80-6D59-479D-444F1EA9A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93017-02DC-4A8B-BBDA-1B000E858E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35387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6B7C1-CFCE-7D5D-BA73-A0BF1FDC3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4D3455-276D-3CF1-1A3D-8E6912DC6F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8086E9-00D1-FB3E-9686-5EE6ABAE5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A5CF8-ECB5-6422-2A5F-A1CA140AB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13026-BA64-4842-93B8-0ABBDF2EED68}" type="datetimeFigureOut">
              <a:rPr lang="en-IN" smtClean="0"/>
              <a:t>17-02-2026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DF9028-8B22-8226-1A81-C3237E903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49284B-8473-A3F5-3C81-49728B75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93017-02DC-4A8B-BBDA-1B000E858E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0330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55AB37-7BE9-5A4F-F321-C5CF42399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E7F477-ED89-3773-6FE2-725B7C871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09904-8BD9-CBFE-5ADC-845CEB86CB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13026-BA64-4842-93B8-0ABBDF2EED68}" type="datetimeFigureOut">
              <a:rPr lang="en-IN" smtClean="0"/>
              <a:t>17-02-2026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89209-924B-BFCE-5C49-A867953D99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576AD-68A7-00B0-1D70-815C5924B0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93017-02DC-4A8B-BBDA-1B000E858E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392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1E8581-58CD-28FE-44AB-CD25B650B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0E2E83F-02F6-A7E3-5120-ED4572813A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97995"/>
            <a:ext cx="12192000" cy="165832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900" dirty="0">
                <a:solidFill>
                  <a:schemeClr val="bg1"/>
                </a:solidFill>
                <a:latin typeface="Trebuchet MS" panose="020B0603020202020204" pitchFamily="34" charset="0"/>
              </a:rPr>
              <a:t>Presenting Asansol’s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b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en-US" sz="5600" b="1" dirty="0">
                <a:solidFill>
                  <a:schemeClr val="bg1"/>
                </a:solidFill>
                <a:latin typeface="Trebuchet MS" panose="020B0603020202020204" pitchFamily="34" charset="0"/>
              </a:rPr>
              <a:t>ASPIRATIONAL MALL </a:t>
            </a:r>
            <a:endParaRPr lang="en-IN" sz="56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0727DF-7B3C-F87A-70AE-D4F4B01D806E}"/>
              </a:ext>
            </a:extLst>
          </p:cNvPr>
          <p:cNvSpPr txBox="1"/>
          <p:nvPr/>
        </p:nvSpPr>
        <p:spPr>
          <a:xfrm>
            <a:off x="0" y="0"/>
            <a:ext cx="12192000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Trebuchet MS" panose="020B0603020202020204" pitchFamily="34" charset="0"/>
              </a:rPr>
              <a:t>LEASING DECK</a:t>
            </a:r>
            <a:endParaRPr lang="en-IN" sz="5000" b="1" dirty="0">
              <a:latin typeface="Trebuchet MS" panose="020B06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827409-9DE9-711E-9A73-ABCE919EE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33" y="5216578"/>
            <a:ext cx="2638672" cy="15462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091BED-3170-E4B7-D678-489914ED4005}"/>
              </a:ext>
            </a:extLst>
          </p:cNvPr>
          <p:cNvSpPr txBox="1"/>
          <p:nvPr/>
        </p:nvSpPr>
        <p:spPr>
          <a:xfrm>
            <a:off x="134914" y="6475749"/>
            <a:ext cx="305799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500" dirty="0">
                <a:solidFill>
                  <a:schemeClr val="bg1">
                    <a:lumMod val="65000"/>
                  </a:schemeClr>
                </a:solidFill>
              </a:rPr>
              <a:t>*Mall logo is subject to change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2003AC-C94E-7FAF-1597-DAABA16348B8}"/>
              </a:ext>
            </a:extLst>
          </p:cNvPr>
          <p:cNvSpPr txBox="1"/>
          <p:nvPr/>
        </p:nvSpPr>
        <p:spPr>
          <a:xfrm>
            <a:off x="3612630" y="5471413"/>
            <a:ext cx="5231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Near Railway station, Opp. DRM Office, </a:t>
            </a:r>
            <a:r>
              <a:rPr lang="en-US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Munsi</a:t>
            </a: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Bazar, Asansol, West Bengal – 713301</a:t>
            </a:r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1031" name="C0AB9B67-4766-4792-BA35-95B6DDB7982E">
            <a:extLst>
              <a:ext uri="{FF2B5EF4-FFF2-40B4-BE49-F238E27FC236}">
                <a16:creationId xmlns:a16="http://schemas.microsoft.com/office/drawing/2014/main" id="{926F0B7F-3BA2-4FB4-878C-786E531CC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075" y="2632008"/>
            <a:ext cx="2961891" cy="283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25D2C9B-27F6-5FB1-280F-999CC1347E29}"/>
              </a:ext>
            </a:extLst>
          </p:cNvPr>
          <p:cNvGrpSpPr/>
          <p:nvPr/>
        </p:nvGrpSpPr>
        <p:grpSpPr>
          <a:xfrm rot="1600729">
            <a:off x="9971021" y="1597017"/>
            <a:ext cx="1889762" cy="1499890"/>
            <a:chOff x="466305" y="1558102"/>
            <a:chExt cx="2213096" cy="192321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9DE27FB-9220-57AF-E6B8-685781500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596" y="1558102"/>
              <a:ext cx="1923211" cy="192321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B4452C-7464-4A1E-DC3D-A86ADB18B03D}"/>
                </a:ext>
              </a:extLst>
            </p:cNvPr>
            <p:cNvSpPr txBox="1"/>
            <p:nvPr/>
          </p:nvSpPr>
          <p:spPr>
            <a:xfrm rot="21082452">
              <a:off x="466305" y="1908523"/>
              <a:ext cx="2213096" cy="118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b="1" dirty="0"/>
                <a:t>Scheduled </a:t>
              </a:r>
            </a:p>
            <a:p>
              <a:pPr algn="ctr"/>
              <a:r>
                <a:rPr lang="en-IN" b="1" dirty="0"/>
                <a:t>Launch  </a:t>
              </a:r>
            </a:p>
            <a:p>
              <a:pPr algn="ctr"/>
              <a:r>
                <a:rPr lang="en-IN" b="1" dirty="0"/>
                <a:t>Oct 2026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6650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AE5C5-0C98-64A2-9D85-65FD3C7F6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8F9BB4-4DC7-8F64-6E7C-47097E3549B1}"/>
              </a:ext>
            </a:extLst>
          </p:cNvPr>
          <p:cNvSpPr txBox="1"/>
          <p:nvPr/>
        </p:nvSpPr>
        <p:spPr>
          <a:xfrm>
            <a:off x="-13135" y="0"/>
            <a:ext cx="12214393" cy="78483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4500" b="1" dirty="0">
                <a:solidFill>
                  <a:schemeClr val="bg1"/>
                </a:solidFill>
                <a:latin typeface="Trebuchet MS" panose="020B0603020202020204" pitchFamily="34" charset="0"/>
              </a:rPr>
              <a:t>Lower Ground Floor </a:t>
            </a:r>
          </a:p>
        </p:txBody>
      </p:sp>
      <p:sp>
        <p:nvSpPr>
          <p:cNvPr id="3" name="Footer Placeholder 7">
            <a:extLst>
              <a:ext uri="{FF2B5EF4-FFF2-40B4-BE49-F238E27FC236}">
                <a16:creationId xmlns:a16="http://schemas.microsoft.com/office/drawing/2014/main" id="{B7AB74AC-CD77-8725-2A5A-BA4B5987C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15392" y="6437728"/>
            <a:ext cx="2961216" cy="230189"/>
          </a:xfrm>
        </p:spPr>
        <p:txBody>
          <a:bodyPr/>
          <a:lstStyle/>
          <a:p>
            <a:r>
              <a:rPr lang="en-IN" b="1" dirty="0">
                <a:solidFill>
                  <a:schemeClr val="tx1"/>
                </a:solidFill>
                <a:latin typeface="Trebuchet MS" panose="020B0603020202020204" pitchFamily="34" charset="0"/>
              </a:rPr>
              <a:t>www.beyondsquarefeet.com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9DD2CC-9D9B-AFD8-6DF1-FC26561FD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t="11631" r="902" b="14237"/>
          <a:stretch/>
        </p:blipFill>
        <p:spPr>
          <a:xfrm>
            <a:off x="44970" y="1069644"/>
            <a:ext cx="12082071" cy="50463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9064A5-BE12-E2AA-4E02-F47411DB6203}"/>
              </a:ext>
            </a:extLst>
          </p:cNvPr>
          <p:cNvSpPr txBox="1"/>
          <p:nvPr/>
        </p:nvSpPr>
        <p:spPr>
          <a:xfrm rot="16200000">
            <a:off x="3116980" y="4533279"/>
            <a:ext cx="1148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highlight>
                  <a:srgbClr val="7FB833"/>
                </a:highlight>
              </a:defRPr>
            </a:lvl1pPr>
          </a:lstStyle>
          <a:p>
            <a:r>
              <a:rPr lang="en-US" dirty="0"/>
              <a:t>Samsonite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25420F-17BC-9D27-8323-C5878785D07F}"/>
              </a:ext>
            </a:extLst>
          </p:cNvPr>
          <p:cNvSpPr txBox="1"/>
          <p:nvPr/>
        </p:nvSpPr>
        <p:spPr>
          <a:xfrm rot="16200000">
            <a:off x="2425175" y="4539585"/>
            <a:ext cx="1148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7FB833"/>
                </a:highlight>
              </a:rPr>
              <a:t>VIP Lounge</a:t>
            </a:r>
            <a:endParaRPr lang="en-IN" sz="1400" b="1" dirty="0">
              <a:highlight>
                <a:srgbClr val="7FB833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6E8253-6114-F7BF-6D62-464F679304DE}"/>
              </a:ext>
            </a:extLst>
          </p:cNvPr>
          <p:cNvSpPr txBox="1"/>
          <p:nvPr/>
        </p:nvSpPr>
        <p:spPr>
          <a:xfrm>
            <a:off x="4660520" y="2220057"/>
            <a:ext cx="1148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highlight>
                  <a:srgbClr val="7FB833"/>
                </a:highlight>
              </a:defRPr>
            </a:lvl1pPr>
          </a:lstStyle>
          <a:p>
            <a:r>
              <a:rPr lang="en-US" dirty="0"/>
              <a:t>OPPO</a:t>
            </a:r>
            <a:endParaRPr lang="en-I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119F41-9EDB-B4FC-CCF2-6D130B77B944}"/>
              </a:ext>
            </a:extLst>
          </p:cNvPr>
          <p:cNvSpPr txBox="1"/>
          <p:nvPr/>
        </p:nvSpPr>
        <p:spPr>
          <a:xfrm>
            <a:off x="8342225" y="3879307"/>
            <a:ext cx="1337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highlight>
                  <a:srgbClr val="7FB833"/>
                </a:highlight>
              </a:defRPr>
            </a:lvl1pPr>
          </a:lstStyle>
          <a:p>
            <a:r>
              <a:rPr lang="en-US" dirty="0"/>
              <a:t>Reliance Smart</a:t>
            </a:r>
            <a:endParaRPr lang="en-I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F15133-6361-AC2C-9A86-853ED5263346}"/>
              </a:ext>
            </a:extLst>
          </p:cNvPr>
          <p:cNvSpPr txBox="1"/>
          <p:nvPr/>
        </p:nvSpPr>
        <p:spPr>
          <a:xfrm>
            <a:off x="4023623" y="2218600"/>
            <a:ext cx="1148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highlight>
                  <a:srgbClr val="7FB833"/>
                </a:highlight>
              </a:defRPr>
            </a:lvl1pPr>
          </a:lstStyle>
          <a:p>
            <a:r>
              <a:rPr lang="en-US" dirty="0"/>
              <a:t>VIVO</a:t>
            </a:r>
            <a:endParaRPr lang="en-I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90B10E-CE21-FB98-BB0E-6D2DEB6A9462}"/>
              </a:ext>
            </a:extLst>
          </p:cNvPr>
          <p:cNvSpPr txBox="1"/>
          <p:nvPr/>
        </p:nvSpPr>
        <p:spPr>
          <a:xfrm>
            <a:off x="2557111" y="2216461"/>
            <a:ext cx="1148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highlight>
                  <a:srgbClr val="7FB833"/>
                </a:highlight>
              </a:defRPr>
            </a:lvl1pPr>
          </a:lstStyle>
          <a:p>
            <a:r>
              <a:rPr lang="en-US" dirty="0" err="1"/>
              <a:t>Mumuso</a:t>
            </a:r>
            <a:endParaRPr lang="en-IN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64B86F6-FD18-863C-85C6-10FCB6F495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19740"/>
              </p:ext>
            </p:extLst>
          </p:nvPr>
        </p:nvGraphicFramePr>
        <p:xfrm>
          <a:off x="8607369" y="5975961"/>
          <a:ext cx="2654189" cy="85936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150928">
                  <a:extLst>
                    <a:ext uri="{9D8B030D-6E8A-4147-A177-3AD203B41FA5}">
                      <a16:colId xmlns:a16="http://schemas.microsoft.com/office/drawing/2014/main" val="876500802"/>
                    </a:ext>
                  </a:extLst>
                </a:gridCol>
                <a:gridCol w="1503261">
                  <a:extLst>
                    <a:ext uri="{9D8B030D-6E8A-4147-A177-3AD203B41FA5}">
                      <a16:colId xmlns:a16="http://schemas.microsoft.com/office/drawing/2014/main" val="753452958"/>
                    </a:ext>
                  </a:extLst>
                </a:gridCol>
              </a:tblGrid>
              <a:tr h="429683"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ysClr val="windowText" lastClr="000000"/>
                          </a:solidFill>
                          <a:highlight>
                            <a:srgbClr val="7FB833"/>
                          </a:highlight>
                        </a:rPr>
                        <a:t>Brand Names</a:t>
                      </a:r>
                      <a:endParaRPr lang="en-US" sz="1200" b="1" kern="1200" dirty="0">
                        <a:solidFill>
                          <a:sysClr val="windowText" lastClr="000000"/>
                        </a:solidFill>
                        <a:highlight>
                          <a:srgbClr val="7FB833"/>
                        </a:highlight>
                        <a:latin typeface="Al Nile" pitchFamily="2" charset="-78"/>
                        <a:ea typeface="+mn-ea"/>
                        <a:cs typeface="Al Nile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ysClr val="windowText" lastClr="000000"/>
                          </a:solidFill>
                        </a:rPr>
                        <a:t>Proposed to brands</a:t>
                      </a:r>
                      <a:endParaRPr lang="en-US" sz="1200" b="1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0421359"/>
                  </a:ext>
                </a:extLst>
              </a:tr>
              <a:tr h="429683"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ysClr val="windowText" lastClr="000000"/>
                          </a:solidFill>
                        </a:rPr>
                        <a:t>Brand Logos</a:t>
                      </a:r>
                      <a:endParaRPr lang="en-US" sz="1200" b="1" kern="1200" dirty="0">
                        <a:solidFill>
                          <a:sysClr val="windowText" lastClr="000000"/>
                        </a:solidFill>
                        <a:latin typeface="Al Nile" pitchFamily="2" charset="-78"/>
                        <a:ea typeface="+mn-ea"/>
                        <a:cs typeface="Al Nile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ysClr val="windowText" lastClr="000000"/>
                          </a:solidFill>
                        </a:rPr>
                        <a:t>Signed</a:t>
                      </a:r>
                      <a:endParaRPr lang="en-US" sz="1200" b="1" kern="1200" dirty="0">
                        <a:solidFill>
                          <a:sysClr val="windowText" lastClr="000000"/>
                        </a:solidFill>
                        <a:latin typeface="Al Nile" pitchFamily="2" charset="-78"/>
                        <a:ea typeface="+mn-ea"/>
                        <a:cs typeface="Al Nile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842633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52A49E0-900A-3D1A-2C56-A878C3394917}"/>
              </a:ext>
            </a:extLst>
          </p:cNvPr>
          <p:cNvSpPr txBox="1"/>
          <p:nvPr/>
        </p:nvSpPr>
        <p:spPr>
          <a:xfrm>
            <a:off x="595282" y="4424653"/>
            <a:ext cx="214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highlight>
                  <a:srgbClr val="7FB833"/>
                </a:highlight>
              </a:defRPr>
            </a:lvl1pPr>
          </a:lstStyle>
          <a:p>
            <a:pPr algn="ctr"/>
            <a:r>
              <a:rPr lang="en-US" sz="2000" dirty="0"/>
              <a:t>R&amp;B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758659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68B0E-4A0D-5D8C-2DE1-A77850CFB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EC3ACD-27D2-09F2-E008-2995ECCB50A4}"/>
              </a:ext>
            </a:extLst>
          </p:cNvPr>
          <p:cNvSpPr txBox="1"/>
          <p:nvPr/>
        </p:nvSpPr>
        <p:spPr>
          <a:xfrm>
            <a:off x="-13135" y="0"/>
            <a:ext cx="12214393" cy="78483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5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IN" dirty="0"/>
              <a:t>Ground Floor</a:t>
            </a:r>
          </a:p>
        </p:txBody>
      </p:sp>
      <p:sp>
        <p:nvSpPr>
          <p:cNvPr id="3" name="Footer Placeholder 7">
            <a:extLst>
              <a:ext uri="{FF2B5EF4-FFF2-40B4-BE49-F238E27FC236}">
                <a16:creationId xmlns:a16="http://schemas.microsoft.com/office/drawing/2014/main" id="{F971D69F-5767-28D3-EDCD-439A3A6E3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15392" y="6437728"/>
            <a:ext cx="2961216" cy="230189"/>
          </a:xfrm>
        </p:spPr>
        <p:txBody>
          <a:bodyPr/>
          <a:lstStyle/>
          <a:p>
            <a:r>
              <a:rPr lang="en-IN" b="1" dirty="0">
                <a:solidFill>
                  <a:schemeClr val="tx1"/>
                </a:solidFill>
                <a:latin typeface="Trebuchet MS" panose="020B0603020202020204" pitchFamily="34" charset="0"/>
              </a:rPr>
              <a:t>www.beyondsquarefeet.com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05983A29-5888-3DFE-C9B2-FAAA5F09FC74}"/>
              </a:ext>
            </a:extLst>
          </p:cNvPr>
          <p:cNvGraphicFramePr>
            <a:graphicFrameLocks noGrp="1"/>
          </p:cNvGraphicFramePr>
          <p:nvPr/>
        </p:nvGraphicFramePr>
        <p:xfrm>
          <a:off x="8607369" y="5975961"/>
          <a:ext cx="2654189" cy="85936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150928">
                  <a:extLst>
                    <a:ext uri="{9D8B030D-6E8A-4147-A177-3AD203B41FA5}">
                      <a16:colId xmlns:a16="http://schemas.microsoft.com/office/drawing/2014/main" val="876500802"/>
                    </a:ext>
                  </a:extLst>
                </a:gridCol>
                <a:gridCol w="1503261">
                  <a:extLst>
                    <a:ext uri="{9D8B030D-6E8A-4147-A177-3AD203B41FA5}">
                      <a16:colId xmlns:a16="http://schemas.microsoft.com/office/drawing/2014/main" val="753452958"/>
                    </a:ext>
                  </a:extLst>
                </a:gridCol>
              </a:tblGrid>
              <a:tr h="429683"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ysClr val="windowText" lastClr="000000"/>
                          </a:solidFill>
                          <a:highlight>
                            <a:srgbClr val="7FB833"/>
                          </a:highlight>
                        </a:rPr>
                        <a:t>Brand Names</a:t>
                      </a:r>
                      <a:endParaRPr lang="en-US" sz="1200" b="1" kern="1200" dirty="0">
                        <a:solidFill>
                          <a:sysClr val="windowText" lastClr="000000"/>
                        </a:solidFill>
                        <a:highlight>
                          <a:srgbClr val="7FB833"/>
                        </a:highlight>
                        <a:latin typeface="Al Nile" pitchFamily="2" charset="-78"/>
                        <a:ea typeface="+mn-ea"/>
                        <a:cs typeface="Al Nile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ysClr val="windowText" lastClr="000000"/>
                          </a:solidFill>
                        </a:rPr>
                        <a:t>Proposed to brands</a:t>
                      </a:r>
                      <a:endParaRPr lang="en-US" sz="1200" b="1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0421359"/>
                  </a:ext>
                </a:extLst>
              </a:tr>
              <a:tr h="429683"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ysClr val="windowText" lastClr="000000"/>
                          </a:solidFill>
                        </a:rPr>
                        <a:t>Brand Logos</a:t>
                      </a:r>
                      <a:endParaRPr lang="en-US" sz="1200" b="1" kern="1200" dirty="0">
                        <a:solidFill>
                          <a:sysClr val="windowText" lastClr="000000"/>
                        </a:solidFill>
                        <a:latin typeface="Al Nile" pitchFamily="2" charset="-78"/>
                        <a:ea typeface="+mn-ea"/>
                        <a:cs typeface="Al Nile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ysClr val="windowText" lastClr="000000"/>
                          </a:solidFill>
                        </a:rPr>
                        <a:t>Signed</a:t>
                      </a:r>
                      <a:endParaRPr lang="en-US" sz="1200" b="1" kern="1200" dirty="0">
                        <a:solidFill>
                          <a:sysClr val="windowText" lastClr="000000"/>
                        </a:solidFill>
                        <a:latin typeface="Al Nile" pitchFamily="2" charset="-78"/>
                        <a:ea typeface="+mn-ea"/>
                        <a:cs typeface="Al Nile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8426332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BC595048-FE3D-E0CA-9706-1187EB7AEC72}"/>
              </a:ext>
            </a:extLst>
          </p:cNvPr>
          <p:cNvSpPr txBox="1"/>
          <p:nvPr/>
        </p:nvSpPr>
        <p:spPr>
          <a:xfrm>
            <a:off x="769632" y="4216933"/>
            <a:ext cx="2144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highlight>
                  <a:srgbClr val="7FB833"/>
                </a:highlight>
              </a:defRPr>
            </a:lvl1pPr>
          </a:lstStyle>
          <a:p>
            <a:r>
              <a:rPr lang="en-US" dirty="0" err="1"/>
              <a:t>Azorte</a:t>
            </a:r>
            <a:r>
              <a:rPr lang="en-US" dirty="0"/>
              <a:t>/ Reliance Trends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E2552E-D4B6-0CE0-6F87-A3593B9C5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1600" y="3448568"/>
            <a:ext cx="1710649" cy="10333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57B258-2549-CE53-92CB-8A4CCA37A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662"/>
            <a:ext cx="12192000" cy="518067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7F43FE5-51C2-86D6-7CFC-6D918C339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793" y="2430995"/>
            <a:ext cx="1710649" cy="103337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64A0DA2-2F87-0545-C820-0A3A51C905DA}"/>
              </a:ext>
            </a:extLst>
          </p:cNvPr>
          <p:cNvSpPr txBox="1"/>
          <p:nvPr/>
        </p:nvSpPr>
        <p:spPr>
          <a:xfrm>
            <a:off x="3214273" y="1452902"/>
            <a:ext cx="1148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7FB833"/>
                </a:highlight>
              </a:rPr>
              <a:t>Skechers</a:t>
            </a:r>
            <a:endParaRPr lang="en-IN" sz="1400" b="1" dirty="0">
              <a:highlight>
                <a:srgbClr val="7FB833"/>
              </a:highlight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3DE9D05-8A02-4DF1-45AC-CE9880327D9C}"/>
              </a:ext>
            </a:extLst>
          </p:cNvPr>
          <p:cNvSpPr txBox="1"/>
          <p:nvPr/>
        </p:nvSpPr>
        <p:spPr>
          <a:xfrm>
            <a:off x="7576608" y="1452904"/>
            <a:ext cx="1148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7FB833"/>
                </a:highlight>
              </a:rPr>
              <a:t>PUMA</a:t>
            </a:r>
            <a:endParaRPr lang="en-IN" sz="1400" b="1" dirty="0">
              <a:highlight>
                <a:srgbClr val="7FB833"/>
              </a:highlight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E82A535-F163-AC17-909E-884ABEDC134C}"/>
              </a:ext>
            </a:extLst>
          </p:cNvPr>
          <p:cNvSpPr txBox="1"/>
          <p:nvPr/>
        </p:nvSpPr>
        <p:spPr>
          <a:xfrm>
            <a:off x="4551347" y="1452903"/>
            <a:ext cx="1148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7FB833"/>
                </a:highlight>
              </a:rPr>
              <a:t>Addidas</a:t>
            </a:r>
            <a:endParaRPr lang="en-IN" sz="1400" b="1" dirty="0">
              <a:highlight>
                <a:srgbClr val="7FB833"/>
              </a:highlight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4BCF579-6CCF-06EF-C6A6-7342C1FCBE90}"/>
              </a:ext>
            </a:extLst>
          </p:cNvPr>
          <p:cNvSpPr txBox="1"/>
          <p:nvPr/>
        </p:nvSpPr>
        <p:spPr>
          <a:xfrm>
            <a:off x="4608689" y="5035472"/>
            <a:ext cx="1148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7FB833"/>
                </a:highlight>
              </a:rPr>
              <a:t>Levi’s</a:t>
            </a:r>
            <a:endParaRPr lang="en-IN" sz="1400" b="1" dirty="0">
              <a:highlight>
                <a:srgbClr val="7FB833"/>
              </a:highlight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EB802D3-835A-7647-0BE7-C331F95B30B5}"/>
              </a:ext>
            </a:extLst>
          </p:cNvPr>
          <p:cNvSpPr txBox="1"/>
          <p:nvPr/>
        </p:nvSpPr>
        <p:spPr>
          <a:xfrm>
            <a:off x="2907627" y="4978093"/>
            <a:ext cx="1148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7FB833"/>
                </a:highlight>
              </a:rPr>
              <a:t>GKB</a:t>
            </a:r>
            <a:endParaRPr lang="en-IN" sz="1400" b="1" dirty="0">
              <a:highlight>
                <a:srgbClr val="7FB833"/>
              </a:highlight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4E07674-815C-B1B6-49FC-EE2E1ABDD774}"/>
              </a:ext>
            </a:extLst>
          </p:cNvPr>
          <p:cNvSpPr txBox="1"/>
          <p:nvPr/>
        </p:nvSpPr>
        <p:spPr>
          <a:xfrm>
            <a:off x="3575423" y="4968120"/>
            <a:ext cx="1148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7FB833"/>
                </a:highlight>
              </a:rPr>
              <a:t>Crocs</a:t>
            </a:r>
            <a:endParaRPr lang="en-IN" b="1" dirty="0">
              <a:highlight>
                <a:srgbClr val="7FB833"/>
              </a:highlight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973E5DD-AC5B-F5AC-E854-CB8A9BF27D56}"/>
              </a:ext>
            </a:extLst>
          </p:cNvPr>
          <p:cNvSpPr txBox="1"/>
          <p:nvPr/>
        </p:nvSpPr>
        <p:spPr>
          <a:xfrm>
            <a:off x="7425240" y="4934827"/>
            <a:ext cx="1148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highlight>
                  <a:srgbClr val="7FB833"/>
                </a:highlight>
              </a:rPr>
              <a:t>Nykaa</a:t>
            </a:r>
            <a:endParaRPr lang="en-IN" sz="1400" b="1" dirty="0">
              <a:highlight>
                <a:srgbClr val="7FB833"/>
              </a:highlight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6976C6-D2B4-FF72-3E04-C60B5103553F}"/>
              </a:ext>
            </a:extLst>
          </p:cNvPr>
          <p:cNvSpPr txBox="1"/>
          <p:nvPr/>
        </p:nvSpPr>
        <p:spPr>
          <a:xfrm>
            <a:off x="595282" y="4424653"/>
            <a:ext cx="214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highlight>
                  <a:srgbClr val="7FB833"/>
                </a:highlight>
              </a:defRPr>
            </a:lvl1pPr>
          </a:lstStyle>
          <a:p>
            <a:pPr algn="ctr"/>
            <a:r>
              <a:rPr lang="en-US" sz="2000" dirty="0"/>
              <a:t>R&amp;B</a:t>
            </a:r>
            <a:endParaRPr lang="en-IN" sz="20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B5B8663-0CD4-EBE1-53E3-3AF187C91DCE}"/>
              </a:ext>
            </a:extLst>
          </p:cNvPr>
          <p:cNvSpPr txBox="1"/>
          <p:nvPr/>
        </p:nvSpPr>
        <p:spPr>
          <a:xfrm>
            <a:off x="8441076" y="5060674"/>
            <a:ext cx="1148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7FB833"/>
                </a:highlight>
              </a:rPr>
              <a:t>Samsung</a:t>
            </a:r>
            <a:endParaRPr lang="en-IN" sz="1400" b="1" dirty="0">
              <a:highlight>
                <a:srgbClr val="7FB833"/>
              </a:highlight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F615829-9B28-9A12-AFDA-FC26EE46BA9B}"/>
              </a:ext>
            </a:extLst>
          </p:cNvPr>
          <p:cNvSpPr txBox="1"/>
          <p:nvPr/>
        </p:nvSpPr>
        <p:spPr>
          <a:xfrm>
            <a:off x="8592708" y="1414998"/>
            <a:ext cx="1148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7FB833"/>
                </a:highlight>
              </a:rPr>
              <a:t>Woodland</a:t>
            </a:r>
            <a:endParaRPr lang="en-IN" sz="1400" b="1" dirty="0">
              <a:highlight>
                <a:srgbClr val="7FB833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69021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41327-1E77-A052-4FCE-99834F1B9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958AD9-349E-C0E8-09CF-BAB9BA2403C5}"/>
              </a:ext>
            </a:extLst>
          </p:cNvPr>
          <p:cNvSpPr txBox="1"/>
          <p:nvPr/>
        </p:nvSpPr>
        <p:spPr>
          <a:xfrm>
            <a:off x="-13135" y="0"/>
            <a:ext cx="12214393" cy="78483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5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IN" dirty="0"/>
              <a:t>First Floor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E6EE21-29E3-FAB1-ABBB-EB32D3B0A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7654"/>
            <a:ext cx="12192000" cy="5162692"/>
          </a:xfrm>
          <a:prstGeom prst="rect">
            <a:avLst/>
          </a:prstGeom>
        </p:spPr>
      </p:pic>
      <p:sp>
        <p:nvSpPr>
          <p:cNvPr id="3" name="Footer Placeholder 7">
            <a:extLst>
              <a:ext uri="{FF2B5EF4-FFF2-40B4-BE49-F238E27FC236}">
                <a16:creationId xmlns:a16="http://schemas.microsoft.com/office/drawing/2014/main" id="{DD91642F-EFED-DC02-8F96-2670EB91C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15392" y="6437728"/>
            <a:ext cx="2961216" cy="230189"/>
          </a:xfrm>
        </p:spPr>
        <p:txBody>
          <a:bodyPr/>
          <a:lstStyle/>
          <a:p>
            <a:r>
              <a:rPr lang="en-IN" b="1" dirty="0">
                <a:solidFill>
                  <a:schemeClr val="tx1"/>
                </a:solidFill>
                <a:latin typeface="Trebuchet MS" panose="020B0603020202020204" pitchFamily="34" charset="0"/>
              </a:rPr>
              <a:t>www.beyondsquarefeet.com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BFA557-A83C-DE93-DA49-5EAD8C2ED44F}"/>
              </a:ext>
            </a:extLst>
          </p:cNvPr>
          <p:cNvSpPr txBox="1"/>
          <p:nvPr/>
        </p:nvSpPr>
        <p:spPr>
          <a:xfrm>
            <a:off x="7447527" y="5098803"/>
            <a:ext cx="1148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7FB833"/>
                </a:highlight>
              </a:rPr>
              <a:t>Octave</a:t>
            </a:r>
            <a:endParaRPr lang="en-IN" b="1" dirty="0">
              <a:highlight>
                <a:srgbClr val="7FB833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23BD7-26D0-5509-EE54-55E2EE620E27}"/>
              </a:ext>
            </a:extLst>
          </p:cNvPr>
          <p:cNvSpPr txBox="1"/>
          <p:nvPr/>
        </p:nvSpPr>
        <p:spPr>
          <a:xfrm>
            <a:off x="4472033" y="5014395"/>
            <a:ext cx="1148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7FB833"/>
                </a:highlight>
              </a:rPr>
              <a:t>Raymond’s</a:t>
            </a:r>
            <a:endParaRPr lang="en-IN" sz="1400" b="1" dirty="0">
              <a:highlight>
                <a:srgbClr val="7FB833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037941-C694-4480-1BE5-9F53736DAD94}"/>
              </a:ext>
            </a:extLst>
          </p:cNvPr>
          <p:cNvSpPr txBox="1"/>
          <p:nvPr/>
        </p:nvSpPr>
        <p:spPr>
          <a:xfrm>
            <a:off x="3499841" y="4927554"/>
            <a:ext cx="882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7FB833"/>
                </a:highlight>
              </a:rPr>
              <a:t>Himalaya</a:t>
            </a:r>
          </a:p>
          <a:p>
            <a:r>
              <a:rPr lang="en-US" sz="1400" b="1" dirty="0">
                <a:highlight>
                  <a:srgbClr val="7FB833"/>
                </a:highlight>
              </a:rPr>
              <a:t>Optical</a:t>
            </a:r>
            <a:endParaRPr lang="en-IN" sz="1400" b="1" dirty="0">
              <a:highlight>
                <a:srgbClr val="7FB833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636827-389F-3CD3-8913-9FECECA5DD88}"/>
              </a:ext>
            </a:extLst>
          </p:cNvPr>
          <p:cNvSpPr txBox="1"/>
          <p:nvPr/>
        </p:nvSpPr>
        <p:spPr>
          <a:xfrm>
            <a:off x="2762131" y="4768096"/>
            <a:ext cx="1148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7FB833"/>
                </a:highlight>
              </a:rPr>
              <a:t>Wildcraft</a:t>
            </a:r>
            <a:endParaRPr lang="en-IN" sz="1400" b="1" dirty="0">
              <a:highlight>
                <a:srgbClr val="7FB833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12EB99-3A13-F3F5-E44B-38B3740E6149}"/>
              </a:ext>
            </a:extLst>
          </p:cNvPr>
          <p:cNvSpPr txBox="1"/>
          <p:nvPr/>
        </p:nvSpPr>
        <p:spPr>
          <a:xfrm>
            <a:off x="8507172" y="2338581"/>
            <a:ext cx="1148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7FB833"/>
                </a:highlight>
              </a:rPr>
              <a:t>Blackberrys</a:t>
            </a:r>
            <a:endParaRPr lang="en-IN" sz="1400" b="1" dirty="0">
              <a:highlight>
                <a:srgbClr val="7FB833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D44EA9-371F-33C4-2977-2CEE1F2C141E}"/>
              </a:ext>
            </a:extLst>
          </p:cNvPr>
          <p:cNvSpPr txBox="1"/>
          <p:nvPr/>
        </p:nvSpPr>
        <p:spPr>
          <a:xfrm>
            <a:off x="7619367" y="2338581"/>
            <a:ext cx="1148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highlight>
                  <a:srgbClr val="7FB833"/>
                </a:highlight>
              </a:rPr>
              <a:t>Manyavar</a:t>
            </a:r>
            <a:endParaRPr lang="en-IN" sz="1400" b="1" dirty="0">
              <a:highlight>
                <a:srgbClr val="7FB833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41FEF2-DA9B-0E04-8779-AACC7E3E2607}"/>
              </a:ext>
            </a:extLst>
          </p:cNvPr>
          <p:cNvSpPr txBox="1"/>
          <p:nvPr/>
        </p:nvSpPr>
        <p:spPr>
          <a:xfrm>
            <a:off x="4536008" y="2338581"/>
            <a:ext cx="1148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7FB833"/>
                </a:highlight>
              </a:rPr>
              <a:t>Mochi</a:t>
            </a:r>
            <a:endParaRPr lang="en-IN" sz="1400" b="1" dirty="0">
              <a:highlight>
                <a:srgbClr val="7FB833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58C8F0-35D7-20EA-C887-47FE70D622D0}"/>
              </a:ext>
            </a:extLst>
          </p:cNvPr>
          <p:cNvSpPr txBox="1"/>
          <p:nvPr/>
        </p:nvSpPr>
        <p:spPr>
          <a:xfrm>
            <a:off x="8607369" y="5105098"/>
            <a:ext cx="1148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7FB833"/>
                </a:highlight>
              </a:rPr>
              <a:t>Mufti</a:t>
            </a:r>
            <a:endParaRPr lang="en-IN" sz="1400" b="1" dirty="0">
              <a:highlight>
                <a:srgbClr val="7FB833"/>
              </a:highlight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B1BB8C53-BBED-24BF-DC93-4AEDA5E02099}"/>
              </a:ext>
            </a:extLst>
          </p:cNvPr>
          <p:cNvGraphicFramePr>
            <a:graphicFrameLocks noGrp="1"/>
          </p:cNvGraphicFramePr>
          <p:nvPr/>
        </p:nvGraphicFramePr>
        <p:xfrm>
          <a:off x="8607369" y="5975961"/>
          <a:ext cx="2654189" cy="85936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150928">
                  <a:extLst>
                    <a:ext uri="{9D8B030D-6E8A-4147-A177-3AD203B41FA5}">
                      <a16:colId xmlns:a16="http://schemas.microsoft.com/office/drawing/2014/main" val="876500802"/>
                    </a:ext>
                  </a:extLst>
                </a:gridCol>
                <a:gridCol w="1503261">
                  <a:extLst>
                    <a:ext uri="{9D8B030D-6E8A-4147-A177-3AD203B41FA5}">
                      <a16:colId xmlns:a16="http://schemas.microsoft.com/office/drawing/2014/main" val="753452958"/>
                    </a:ext>
                  </a:extLst>
                </a:gridCol>
              </a:tblGrid>
              <a:tr h="429683"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ysClr val="windowText" lastClr="000000"/>
                          </a:solidFill>
                          <a:highlight>
                            <a:srgbClr val="7FB833"/>
                          </a:highlight>
                        </a:rPr>
                        <a:t>Brand Names</a:t>
                      </a:r>
                      <a:endParaRPr lang="en-US" sz="1200" b="1" kern="1200" dirty="0">
                        <a:solidFill>
                          <a:sysClr val="windowText" lastClr="000000"/>
                        </a:solidFill>
                        <a:highlight>
                          <a:srgbClr val="7FB833"/>
                        </a:highlight>
                        <a:latin typeface="Al Nile" pitchFamily="2" charset="-78"/>
                        <a:ea typeface="+mn-ea"/>
                        <a:cs typeface="Al Nile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ysClr val="windowText" lastClr="000000"/>
                          </a:solidFill>
                        </a:rPr>
                        <a:t>Proposed to brands</a:t>
                      </a:r>
                      <a:endParaRPr lang="en-US" sz="1200" b="1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0421359"/>
                  </a:ext>
                </a:extLst>
              </a:tr>
              <a:tr h="429683"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ysClr val="windowText" lastClr="000000"/>
                          </a:solidFill>
                        </a:rPr>
                        <a:t>Brand Logos</a:t>
                      </a:r>
                      <a:endParaRPr lang="en-US" sz="1200" b="1" kern="1200" dirty="0">
                        <a:solidFill>
                          <a:sysClr val="windowText" lastClr="000000"/>
                        </a:solidFill>
                        <a:latin typeface="Al Nile" pitchFamily="2" charset="-78"/>
                        <a:ea typeface="+mn-ea"/>
                        <a:cs typeface="Al Nile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ysClr val="windowText" lastClr="000000"/>
                          </a:solidFill>
                        </a:rPr>
                        <a:t>Signed</a:t>
                      </a:r>
                      <a:endParaRPr lang="en-US" sz="1200" b="1" kern="1200" dirty="0">
                        <a:solidFill>
                          <a:sysClr val="windowText" lastClr="000000"/>
                        </a:solidFill>
                        <a:latin typeface="Al Nile" pitchFamily="2" charset="-78"/>
                        <a:ea typeface="+mn-ea"/>
                        <a:cs typeface="Al Nile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8426332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B370BF3B-9C7B-248F-30EA-104FB4158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217" y="1490780"/>
            <a:ext cx="1540144" cy="4261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E16227-6654-8E5A-ABBE-2AA64BB47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3769" y="2450265"/>
            <a:ext cx="1710649" cy="10333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1BB4AD-E3AC-8C53-C9D5-E323E604D4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3378" y="2838355"/>
            <a:ext cx="1207975" cy="6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02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BA1EA-F0F1-4736-BAC7-E2D43DAFF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F5F064-49DF-C029-2BC5-6C1AC658F8B9}"/>
              </a:ext>
            </a:extLst>
          </p:cNvPr>
          <p:cNvSpPr txBox="1"/>
          <p:nvPr/>
        </p:nvSpPr>
        <p:spPr>
          <a:xfrm>
            <a:off x="-13135" y="0"/>
            <a:ext cx="12214393" cy="78483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5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IN" dirty="0"/>
              <a:t>Second Floor </a:t>
            </a:r>
          </a:p>
        </p:txBody>
      </p:sp>
      <p:sp>
        <p:nvSpPr>
          <p:cNvPr id="3" name="Footer Placeholder 7">
            <a:extLst>
              <a:ext uri="{FF2B5EF4-FFF2-40B4-BE49-F238E27FC236}">
                <a16:creationId xmlns:a16="http://schemas.microsoft.com/office/drawing/2014/main" id="{34C08B6F-5AA4-AD75-22E5-414B337B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15392" y="6437728"/>
            <a:ext cx="2961216" cy="230189"/>
          </a:xfrm>
        </p:spPr>
        <p:txBody>
          <a:bodyPr/>
          <a:lstStyle/>
          <a:p>
            <a:r>
              <a:rPr lang="en-IN" b="1" dirty="0">
                <a:solidFill>
                  <a:schemeClr val="tx1"/>
                </a:solidFill>
                <a:latin typeface="Trebuchet MS" panose="020B0603020202020204" pitchFamily="34" charset="0"/>
              </a:rPr>
              <a:t>www.beyondsquarefeet.com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AEDC51-C403-9FFA-7225-26D92D8C8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7" b="17556"/>
          <a:stretch/>
        </p:blipFill>
        <p:spPr>
          <a:xfrm>
            <a:off x="-13135" y="1678898"/>
            <a:ext cx="12245313" cy="43471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1CCB13-152C-1C3D-B724-E587AE5F51CA}"/>
              </a:ext>
            </a:extLst>
          </p:cNvPr>
          <p:cNvSpPr txBox="1"/>
          <p:nvPr/>
        </p:nvSpPr>
        <p:spPr>
          <a:xfrm rot="16200000">
            <a:off x="8984416" y="4795488"/>
            <a:ext cx="1148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7FB833"/>
                </a:highlight>
              </a:rPr>
              <a:t>Gini &amp; Jony</a:t>
            </a:r>
            <a:endParaRPr lang="en-IN" sz="1400" b="1" dirty="0">
              <a:highlight>
                <a:srgbClr val="7FB833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783ABE-71AC-63B0-612C-712288535E55}"/>
              </a:ext>
            </a:extLst>
          </p:cNvPr>
          <p:cNvSpPr txBox="1"/>
          <p:nvPr/>
        </p:nvSpPr>
        <p:spPr>
          <a:xfrm>
            <a:off x="7787713" y="5179102"/>
            <a:ext cx="1555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7FB833"/>
                </a:highlight>
              </a:rPr>
              <a:t>Trends Junior</a:t>
            </a:r>
            <a:endParaRPr lang="en-IN" sz="1400" b="1" dirty="0">
              <a:highlight>
                <a:srgbClr val="7FB833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54049D-1CD9-4A67-271D-EBB5FCD105C8}"/>
              </a:ext>
            </a:extLst>
          </p:cNvPr>
          <p:cNvSpPr txBox="1"/>
          <p:nvPr/>
        </p:nvSpPr>
        <p:spPr>
          <a:xfrm>
            <a:off x="8565548" y="2240975"/>
            <a:ext cx="1148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highlight>
                  <a:srgbClr val="7FB833"/>
                </a:highlight>
              </a:rPr>
              <a:t>Regional Brand</a:t>
            </a:r>
            <a:endParaRPr lang="en-IN" sz="1400" b="1" dirty="0">
              <a:highlight>
                <a:srgbClr val="7FB833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44E27B-975B-920A-9748-F961F39D5035}"/>
              </a:ext>
            </a:extLst>
          </p:cNvPr>
          <p:cNvSpPr txBox="1"/>
          <p:nvPr/>
        </p:nvSpPr>
        <p:spPr>
          <a:xfrm>
            <a:off x="7389892" y="2240976"/>
            <a:ext cx="1148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highlight>
                  <a:srgbClr val="7FB833"/>
                </a:highlight>
              </a:rPr>
              <a:t>Regional Brand</a:t>
            </a:r>
            <a:endParaRPr lang="en-IN" sz="1400" b="1" dirty="0">
              <a:highlight>
                <a:srgbClr val="7FB833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5D8BE2-8D30-3320-EEAF-A13A59833F40}"/>
              </a:ext>
            </a:extLst>
          </p:cNvPr>
          <p:cNvSpPr txBox="1"/>
          <p:nvPr/>
        </p:nvSpPr>
        <p:spPr>
          <a:xfrm>
            <a:off x="3219055" y="2240976"/>
            <a:ext cx="1148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7FB833"/>
                </a:highlight>
              </a:rPr>
              <a:t>W/Aurelia</a:t>
            </a:r>
            <a:endParaRPr lang="en-IN" sz="1400" b="1" dirty="0">
              <a:highlight>
                <a:srgbClr val="7FB833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BD8182-D0BA-40C4-CED3-663189AD01A2}"/>
              </a:ext>
            </a:extLst>
          </p:cNvPr>
          <p:cNvSpPr txBox="1"/>
          <p:nvPr/>
        </p:nvSpPr>
        <p:spPr>
          <a:xfrm rot="16200000">
            <a:off x="2658756" y="4734452"/>
            <a:ext cx="1148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7FB833"/>
                </a:highlight>
              </a:rPr>
              <a:t>Indo Era</a:t>
            </a:r>
            <a:endParaRPr lang="en-IN" sz="1400" b="1" dirty="0">
              <a:highlight>
                <a:srgbClr val="7FB833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51223A-EEDD-4E1C-7E62-2C78B4CA3B67}"/>
              </a:ext>
            </a:extLst>
          </p:cNvPr>
          <p:cNvSpPr txBox="1"/>
          <p:nvPr/>
        </p:nvSpPr>
        <p:spPr>
          <a:xfrm rot="16200000">
            <a:off x="3227905" y="4810195"/>
            <a:ext cx="1148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7FB833"/>
                </a:highlight>
              </a:rPr>
              <a:t>Go Colors</a:t>
            </a:r>
            <a:endParaRPr lang="en-IN" sz="1400" b="1" dirty="0">
              <a:highlight>
                <a:srgbClr val="7FB833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0303AC-FE51-A390-52D8-6F565D33AE90}"/>
              </a:ext>
            </a:extLst>
          </p:cNvPr>
          <p:cNvSpPr txBox="1"/>
          <p:nvPr/>
        </p:nvSpPr>
        <p:spPr>
          <a:xfrm>
            <a:off x="4973869" y="5186075"/>
            <a:ext cx="1374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7FB833"/>
                </a:highlight>
              </a:rPr>
              <a:t>Trends Woman</a:t>
            </a:r>
            <a:endParaRPr lang="en-IN" sz="1400" b="1" dirty="0">
              <a:highlight>
                <a:srgbClr val="7FB833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D0E1DC-ED39-A680-5689-B58F126D2D0B}"/>
              </a:ext>
            </a:extLst>
          </p:cNvPr>
          <p:cNvSpPr txBox="1"/>
          <p:nvPr/>
        </p:nvSpPr>
        <p:spPr>
          <a:xfrm>
            <a:off x="4300145" y="2221920"/>
            <a:ext cx="1374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7FB833"/>
                </a:highlight>
              </a:rPr>
              <a:t>Biba/ </a:t>
            </a:r>
            <a:r>
              <a:rPr lang="en-US" sz="1400" b="1" dirty="0" err="1">
                <a:highlight>
                  <a:srgbClr val="7FB833"/>
                </a:highlight>
              </a:rPr>
              <a:t>Rangriti</a:t>
            </a:r>
            <a:endParaRPr lang="en-IN" sz="1400" b="1" dirty="0">
              <a:highlight>
                <a:srgbClr val="7FB833"/>
              </a:highlight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D5CCA5CE-99EB-8D1A-360F-FD5DBC74FA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766540"/>
              </p:ext>
            </p:extLst>
          </p:nvPr>
        </p:nvGraphicFramePr>
        <p:xfrm>
          <a:off x="8607369" y="5975961"/>
          <a:ext cx="2654189" cy="85936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150928">
                  <a:extLst>
                    <a:ext uri="{9D8B030D-6E8A-4147-A177-3AD203B41FA5}">
                      <a16:colId xmlns:a16="http://schemas.microsoft.com/office/drawing/2014/main" val="876500802"/>
                    </a:ext>
                  </a:extLst>
                </a:gridCol>
                <a:gridCol w="1503261">
                  <a:extLst>
                    <a:ext uri="{9D8B030D-6E8A-4147-A177-3AD203B41FA5}">
                      <a16:colId xmlns:a16="http://schemas.microsoft.com/office/drawing/2014/main" val="753452958"/>
                    </a:ext>
                  </a:extLst>
                </a:gridCol>
              </a:tblGrid>
              <a:tr h="429683"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ysClr val="windowText" lastClr="000000"/>
                          </a:solidFill>
                          <a:highlight>
                            <a:srgbClr val="7FB833"/>
                          </a:highlight>
                        </a:rPr>
                        <a:t>Brand Names</a:t>
                      </a:r>
                      <a:endParaRPr lang="en-US" sz="1200" b="1" kern="1200" dirty="0">
                        <a:solidFill>
                          <a:sysClr val="windowText" lastClr="000000"/>
                        </a:solidFill>
                        <a:highlight>
                          <a:srgbClr val="7FB833"/>
                        </a:highlight>
                        <a:latin typeface="Al Nile" pitchFamily="2" charset="-78"/>
                        <a:ea typeface="+mn-ea"/>
                        <a:cs typeface="Al Nile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ysClr val="windowText" lastClr="000000"/>
                          </a:solidFill>
                        </a:rPr>
                        <a:t>Proposed to brands</a:t>
                      </a:r>
                      <a:endParaRPr lang="en-US" sz="1200" b="1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0421359"/>
                  </a:ext>
                </a:extLst>
              </a:tr>
              <a:tr h="429683"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ysClr val="windowText" lastClr="000000"/>
                          </a:solidFill>
                        </a:rPr>
                        <a:t>Brand Logos</a:t>
                      </a:r>
                      <a:endParaRPr lang="en-US" sz="1200" b="1" kern="1200" dirty="0">
                        <a:solidFill>
                          <a:sysClr val="windowText" lastClr="000000"/>
                        </a:solidFill>
                        <a:latin typeface="Al Nile" pitchFamily="2" charset="-78"/>
                        <a:ea typeface="+mn-ea"/>
                        <a:cs typeface="Al Nile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ysClr val="windowText" lastClr="000000"/>
                          </a:solidFill>
                        </a:rPr>
                        <a:t>Signed</a:t>
                      </a:r>
                      <a:endParaRPr lang="en-US" sz="1200" b="1" kern="1200" dirty="0">
                        <a:solidFill>
                          <a:sysClr val="windowText" lastClr="000000"/>
                        </a:solidFill>
                        <a:latin typeface="Al Nile" pitchFamily="2" charset="-78"/>
                        <a:ea typeface="+mn-ea"/>
                        <a:cs typeface="Al Nile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8426332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2236CC88-A4DB-6D42-A175-79E18CCC9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1600" y="3448568"/>
            <a:ext cx="1710649" cy="10333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24399B-10FE-1C49-BDBC-9271065F1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582" y="3418588"/>
            <a:ext cx="1509635" cy="82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42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802FD-810A-1CFA-5346-F3D79AF4E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F1270F-413C-EBCB-A659-4A5A934570CC}"/>
              </a:ext>
            </a:extLst>
          </p:cNvPr>
          <p:cNvSpPr txBox="1"/>
          <p:nvPr/>
        </p:nvSpPr>
        <p:spPr>
          <a:xfrm>
            <a:off x="-13135" y="0"/>
            <a:ext cx="12214393" cy="78483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5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IN" dirty="0"/>
              <a:t>Second Floor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360836-23BA-8F1E-0BE1-9B8D1D16E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626"/>
            <a:ext cx="12192000" cy="5320747"/>
          </a:xfrm>
          <a:prstGeom prst="rect">
            <a:avLst/>
          </a:prstGeom>
        </p:spPr>
      </p:pic>
      <p:sp>
        <p:nvSpPr>
          <p:cNvPr id="3" name="Footer Placeholder 7">
            <a:extLst>
              <a:ext uri="{FF2B5EF4-FFF2-40B4-BE49-F238E27FC236}">
                <a16:creationId xmlns:a16="http://schemas.microsoft.com/office/drawing/2014/main" id="{0CF51020-5A80-6A26-C02D-DA04C9D4F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15392" y="6437728"/>
            <a:ext cx="2961216" cy="230189"/>
          </a:xfrm>
        </p:spPr>
        <p:txBody>
          <a:bodyPr/>
          <a:lstStyle/>
          <a:p>
            <a:r>
              <a:rPr lang="en-IN" b="1" dirty="0">
                <a:solidFill>
                  <a:schemeClr val="tx1"/>
                </a:solidFill>
                <a:latin typeface="Trebuchet MS" panose="020B0603020202020204" pitchFamily="34" charset="0"/>
              </a:rPr>
              <a:t>www.beyondsquarefeet.com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2F786E-3455-8902-E5F0-D9F406120A4F}"/>
              </a:ext>
            </a:extLst>
          </p:cNvPr>
          <p:cNvSpPr txBox="1"/>
          <p:nvPr/>
        </p:nvSpPr>
        <p:spPr>
          <a:xfrm>
            <a:off x="8607369" y="4830747"/>
            <a:ext cx="951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7FB833"/>
                </a:highlight>
              </a:rPr>
              <a:t>Gini &amp; Jony</a:t>
            </a:r>
            <a:endParaRPr lang="en-IN" sz="1400" b="1" dirty="0">
              <a:highlight>
                <a:srgbClr val="7FB833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6BA9D9-5016-D748-6EE9-C4A63F0C8D68}"/>
              </a:ext>
            </a:extLst>
          </p:cNvPr>
          <p:cNvSpPr txBox="1"/>
          <p:nvPr/>
        </p:nvSpPr>
        <p:spPr>
          <a:xfrm>
            <a:off x="7297706" y="5024275"/>
            <a:ext cx="1555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7FB833"/>
                </a:highlight>
              </a:rPr>
              <a:t>Trends Junior</a:t>
            </a:r>
            <a:endParaRPr lang="en-IN" sz="1400" b="1" dirty="0">
              <a:highlight>
                <a:srgbClr val="7FB833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C6E0A6-104E-9809-5975-81D35F1EA4D3}"/>
              </a:ext>
            </a:extLst>
          </p:cNvPr>
          <p:cNvSpPr txBox="1"/>
          <p:nvPr/>
        </p:nvSpPr>
        <p:spPr>
          <a:xfrm>
            <a:off x="8410384" y="1256513"/>
            <a:ext cx="1148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highlight>
                  <a:srgbClr val="7FB833"/>
                </a:highlight>
              </a:rPr>
              <a:t>Regional Brand</a:t>
            </a:r>
            <a:endParaRPr lang="en-IN" sz="1400" b="1" dirty="0">
              <a:highlight>
                <a:srgbClr val="7FB833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9D45AB-F1EC-E3DB-7156-8E2F035D026A}"/>
              </a:ext>
            </a:extLst>
          </p:cNvPr>
          <p:cNvSpPr txBox="1"/>
          <p:nvPr/>
        </p:nvSpPr>
        <p:spPr>
          <a:xfrm>
            <a:off x="7459306" y="1291846"/>
            <a:ext cx="1148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highlight>
                  <a:srgbClr val="7FB833"/>
                </a:highlight>
              </a:rPr>
              <a:t>Regional Brand</a:t>
            </a:r>
            <a:endParaRPr lang="en-IN" sz="1400" b="1" dirty="0">
              <a:highlight>
                <a:srgbClr val="7FB833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81A529-61C6-CDCF-E32C-5F91A5082F9B}"/>
              </a:ext>
            </a:extLst>
          </p:cNvPr>
          <p:cNvSpPr txBox="1"/>
          <p:nvPr/>
        </p:nvSpPr>
        <p:spPr>
          <a:xfrm>
            <a:off x="3152082" y="1419503"/>
            <a:ext cx="1148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7FB833"/>
                </a:highlight>
              </a:rPr>
              <a:t>W/Aurelia</a:t>
            </a:r>
            <a:endParaRPr lang="en-IN" sz="1400" b="1" dirty="0">
              <a:highlight>
                <a:srgbClr val="7FB833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85BEF3-5346-E3A9-1062-2FA835912BC0}"/>
              </a:ext>
            </a:extLst>
          </p:cNvPr>
          <p:cNvSpPr txBox="1"/>
          <p:nvPr/>
        </p:nvSpPr>
        <p:spPr>
          <a:xfrm>
            <a:off x="2771333" y="4734452"/>
            <a:ext cx="937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7FB833"/>
                </a:highlight>
              </a:rPr>
              <a:t>Indo Era</a:t>
            </a:r>
            <a:endParaRPr lang="en-IN" sz="1400" b="1" dirty="0">
              <a:highlight>
                <a:srgbClr val="7FB833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204B9B-67C0-AB39-0033-02FEF95AC367}"/>
              </a:ext>
            </a:extLst>
          </p:cNvPr>
          <p:cNvSpPr txBox="1"/>
          <p:nvPr/>
        </p:nvSpPr>
        <p:spPr>
          <a:xfrm>
            <a:off x="3535682" y="4810196"/>
            <a:ext cx="840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7FB833"/>
                </a:highlight>
              </a:rPr>
              <a:t>Go Colors</a:t>
            </a:r>
            <a:endParaRPr lang="en-IN" sz="1400" b="1" dirty="0">
              <a:highlight>
                <a:srgbClr val="7FB833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89DD2F-F8BB-E390-A9F9-3A30A64CBF5C}"/>
              </a:ext>
            </a:extLst>
          </p:cNvPr>
          <p:cNvSpPr txBox="1"/>
          <p:nvPr/>
        </p:nvSpPr>
        <p:spPr>
          <a:xfrm>
            <a:off x="5000762" y="5032186"/>
            <a:ext cx="1374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7FB833"/>
                </a:highlight>
              </a:rPr>
              <a:t>Trends Woman</a:t>
            </a:r>
            <a:endParaRPr lang="en-IN" sz="1400" b="1" dirty="0">
              <a:highlight>
                <a:srgbClr val="7FB833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B2CEB5-8BD6-A3B2-B2B7-1A7646A29674}"/>
              </a:ext>
            </a:extLst>
          </p:cNvPr>
          <p:cNvSpPr txBox="1"/>
          <p:nvPr/>
        </p:nvSpPr>
        <p:spPr>
          <a:xfrm>
            <a:off x="4313280" y="1472139"/>
            <a:ext cx="1374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7FB833"/>
                </a:highlight>
              </a:rPr>
              <a:t>Biba/ </a:t>
            </a:r>
            <a:r>
              <a:rPr lang="en-US" sz="1400" b="1" dirty="0" err="1">
                <a:highlight>
                  <a:srgbClr val="7FB833"/>
                </a:highlight>
              </a:rPr>
              <a:t>Rangriti</a:t>
            </a:r>
            <a:endParaRPr lang="en-IN" sz="1400" b="1" dirty="0">
              <a:highlight>
                <a:srgbClr val="7FB833"/>
              </a:highlight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1BC5B36-E134-7126-F952-DE680D861475}"/>
              </a:ext>
            </a:extLst>
          </p:cNvPr>
          <p:cNvGraphicFramePr>
            <a:graphicFrameLocks noGrp="1"/>
          </p:cNvGraphicFramePr>
          <p:nvPr/>
        </p:nvGraphicFramePr>
        <p:xfrm>
          <a:off x="8607369" y="5975961"/>
          <a:ext cx="2654189" cy="85936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150928">
                  <a:extLst>
                    <a:ext uri="{9D8B030D-6E8A-4147-A177-3AD203B41FA5}">
                      <a16:colId xmlns:a16="http://schemas.microsoft.com/office/drawing/2014/main" val="876500802"/>
                    </a:ext>
                  </a:extLst>
                </a:gridCol>
                <a:gridCol w="1503261">
                  <a:extLst>
                    <a:ext uri="{9D8B030D-6E8A-4147-A177-3AD203B41FA5}">
                      <a16:colId xmlns:a16="http://schemas.microsoft.com/office/drawing/2014/main" val="753452958"/>
                    </a:ext>
                  </a:extLst>
                </a:gridCol>
              </a:tblGrid>
              <a:tr h="429683"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ysClr val="windowText" lastClr="000000"/>
                          </a:solidFill>
                          <a:highlight>
                            <a:srgbClr val="7FB833"/>
                          </a:highlight>
                        </a:rPr>
                        <a:t>Brand Names</a:t>
                      </a:r>
                      <a:endParaRPr lang="en-US" sz="1200" b="1" kern="1200" dirty="0">
                        <a:solidFill>
                          <a:sysClr val="windowText" lastClr="000000"/>
                        </a:solidFill>
                        <a:highlight>
                          <a:srgbClr val="7FB833"/>
                        </a:highlight>
                        <a:latin typeface="Al Nile" pitchFamily="2" charset="-78"/>
                        <a:ea typeface="+mn-ea"/>
                        <a:cs typeface="Al Nile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ysClr val="windowText" lastClr="000000"/>
                          </a:solidFill>
                        </a:rPr>
                        <a:t>Proposed to brands</a:t>
                      </a:r>
                      <a:endParaRPr lang="en-US" sz="1200" b="1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0421359"/>
                  </a:ext>
                </a:extLst>
              </a:tr>
              <a:tr h="429683"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ysClr val="windowText" lastClr="000000"/>
                          </a:solidFill>
                        </a:rPr>
                        <a:t>Brand Logos</a:t>
                      </a:r>
                      <a:endParaRPr lang="en-US" sz="1200" b="1" kern="1200" dirty="0">
                        <a:solidFill>
                          <a:sysClr val="windowText" lastClr="000000"/>
                        </a:solidFill>
                        <a:latin typeface="Al Nile" pitchFamily="2" charset="-78"/>
                        <a:ea typeface="+mn-ea"/>
                        <a:cs typeface="Al Nile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ysClr val="windowText" lastClr="000000"/>
                          </a:solidFill>
                        </a:rPr>
                        <a:t>Signed</a:t>
                      </a:r>
                      <a:endParaRPr lang="en-US" sz="1200" b="1" kern="1200" dirty="0">
                        <a:solidFill>
                          <a:sysClr val="windowText" lastClr="000000"/>
                        </a:solidFill>
                        <a:latin typeface="Al Nile" pitchFamily="2" charset="-78"/>
                        <a:ea typeface="+mn-ea"/>
                        <a:cs typeface="Al Nile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8426332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057E07BD-9EC9-A32B-7476-5212033C4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656" y="2288963"/>
            <a:ext cx="1710649" cy="10333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47DA89-F1AE-FF5F-3F6E-82D0B6D5D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108" y="2669731"/>
            <a:ext cx="1202840" cy="65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34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C521C-4D3C-1473-374C-63DD26CC0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8B3FBD-2A3D-2BC6-537C-65604D0F5939}"/>
              </a:ext>
            </a:extLst>
          </p:cNvPr>
          <p:cNvSpPr txBox="1"/>
          <p:nvPr/>
        </p:nvSpPr>
        <p:spPr>
          <a:xfrm>
            <a:off x="-13135" y="0"/>
            <a:ext cx="12214393" cy="78483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5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IN" dirty="0"/>
              <a:t>Third Floor </a:t>
            </a:r>
          </a:p>
        </p:txBody>
      </p:sp>
      <p:sp>
        <p:nvSpPr>
          <p:cNvPr id="3" name="Footer Placeholder 7">
            <a:extLst>
              <a:ext uri="{FF2B5EF4-FFF2-40B4-BE49-F238E27FC236}">
                <a16:creationId xmlns:a16="http://schemas.microsoft.com/office/drawing/2014/main" id="{8CE1DC85-5EFF-DAA0-94C4-64A14050B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15392" y="6437728"/>
            <a:ext cx="2961216" cy="230189"/>
          </a:xfrm>
        </p:spPr>
        <p:txBody>
          <a:bodyPr/>
          <a:lstStyle/>
          <a:p>
            <a:r>
              <a:rPr lang="en-IN" b="1" dirty="0">
                <a:solidFill>
                  <a:schemeClr val="tx1"/>
                </a:solidFill>
                <a:latin typeface="Trebuchet MS" panose="020B0603020202020204" pitchFamily="34" charset="0"/>
              </a:rPr>
              <a:t>www.beyondsquarefeet.com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7FDBD7-FD3F-51C0-0FC0-DB0CCF829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9" b="17535"/>
          <a:stretch/>
        </p:blipFill>
        <p:spPr>
          <a:xfrm>
            <a:off x="14990" y="1484021"/>
            <a:ext cx="12192000" cy="45869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7C2FC5-C69A-E3ED-E727-45F31ABBF568}"/>
              </a:ext>
            </a:extLst>
          </p:cNvPr>
          <p:cNvSpPr txBox="1"/>
          <p:nvPr/>
        </p:nvSpPr>
        <p:spPr>
          <a:xfrm>
            <a:off x="7835303" y="2307242"/>
            <a:ext cx="1562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7FB833"/>
                </a:highlight>
              </a:rPr>
              <a:t>Mainland China </a:t>
            </a:r>
            <a:endParaRPr lang="en-IN" sz="1400" b="1" dirty="0">
              <a:highlight>
                <a:srgbClr val="7FB833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C4A7B1-650B-DD6D-DF29-58979C9E424E}"/>
              </a:ext>
            </a:extLst>
          </p:cNvPr>
          <p:cNvSpPr txBox="1"/>
          <p:nvPr/>
        </p:nvSpPr>
        <p:spPr>
          <a:xfrm>
            <a:off x="10638339" y="4223881"/>
            <a:ext cx="1562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7FB833"/>
                </a:highlight>
              </a:rPr>
              <a:t>Amoeba</a:t>
            </a:r>
            <a:endParaRPr lang="en-IN" sz="1400" b="1" dirty="0">
              <a:highlight>
                <a:srgbClr val="7FB833"/>
              </a:highlight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CCA6626-11AC-0869-BA54-CB6D497D76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023504"/>
              </p:ext>
            </p:extLst>
          </p:nvPr>
        </p:nvGraphicFramePr>
        <p:xfrm>
          <a:off x="8607369" y="5975961"/>
          <a:ext cx="2654189" cy="85936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150928">
                  <a:extLst>
                    <a:ext uri="{9D8B030D-6E8A-4147-A177-3AD203B41FA5}">
                      <a16:colId xmlns:a16="http://schemas.microsoft.com/office/drawing/2014/main" val="876500802"/>
                    </a:ext>
                  </a:extLst>
                </a:gridCol>
                <a:gridCol w="1503261">
                  <a:extLst>
                    <a:ext uri="{9D8B030D-6E8A-4147-A177-3AD203B41FA5}">
                      <a16:colId xmlns:a16="http://schemas.microsoft.com/office/drawing/2014/main" val="753452958"/>
                    </a:ext>
                  </a:extLst>
                </a:gridCol>
              </a:tblGrid>
              <a:tr h="429683"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ysClr val="windowText" lastClr="000000"/>
                          </a:solidFill>
                          <a:highlight>
                            <a:srgbClr val="7FB833"/>
                          </a:highlight>
                        </a:rPr>
                        <a:t>Brand Names</a:t>
                      </a:r>
                      <a:endParaRPr lang="en-US" sz="1200" b="1" kern="1200" dirty="0">
                        <a:solidFill>
                          <a:sysClr val="windowText" lastClr="000000"/>
                        </a:solidFill>
                        <a:highlight>
                          <a:srgbClr val="7FB833"/>
                        </a:highlight>
                        <a:latin typeface="Al Nile" pitchFamily="2" charset="-78"/>
                        <a:ea typeface="+mn-ea"/>
                        <a:cs typeface="Al Nile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ysClr val="windowText" lastClr="000000"/>
                          </a:solidFill>
                        </a:rPr>
                        <a:t>Proposed to brands</a:t>
                      </a:r>
                      <a:endParaRPr lang="en-US" sz="1200" b="1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0421359"/>
                  </a:ext>
                </a:extLst>
              </a:tr>
              <a:tr h="429683"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ysClr val="windowText" lastClr="000000"/>
                          </a:solidFill>
                        </a:rPr>
                        <a:t>Brand Logos</a:t>
                      </a:r>
                      <a:endParaRPr lang="en-US" sz="1200" b="1" kern="1200" dirty="0">
                        <a:solidFill>
                          <a:sysClr val="windowText" lastClr="000000"/>
                        </a:solidFill>
                        <a:latin typeface="Al Nile" pitchFamily="2" charset="-78"/>
                        <a:ea typeface="+mn-ea"/>
                        <a:cs typeface="Al Nile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ysClr val="windowText" lastClr="000000"/>
                          </a:solidFill>
                        </a:rPr>
                        <a:t>Signed</a:t>
                      </a:r>
                      <a:endParaRPr lang="en-US" sz="1200" b="1" kern="1200" dirty="0">
                        <a:solidFill>
                          <a:sysClr val="windowText" lastClr="000000"/>
                        </a:solidFill>
                        <a:latin typeface="Al Nile" pitchFamily="2" charset="-78"/>
                        <a:ea typeface="+mn-ea"/>
                        <a:cs typeface="Al Nile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8426332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905A360A-3196-BA04-3911-0C6100225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649" y="3807391"/>
            <a:ext cx="2333486" cy="188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8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8716B-6607-D013-824A-01D1A402C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6CB0D66-3FA4-6953-B307-CD9BACAE4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863"/>
            <a:ext cx="12328634" cy="68736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D0CDDA-D30B-9556-0BEA-F55C9B879D81}"/>
              </a:ext>
            </a:extLst>
          </p:cNvPr>
          <p:cNvSpPr txBox="1"/>
          <p:nvPr/>
        </p:nvSpPr>
        <p:spPr>
          <a:xfrm>
            <a:off x="-13135" y="0"/>
            <a:ext cx="12214393" cy="78483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5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IN" dirty="0"/>
              <a:t>Fourth Floor </a:t>
            </a:r>
          </a:p>
        </p:txBody>
      </p:sp>
      <p:sp>
        <p:nvSpPr>
          <p:cNvPr id="3" name="Footer Placeholder 7">
            <a:extLst>
              <a:ext uri="{FF2B5EF4-FFF2-40B4-BE49-F238E27FC236}">
                <a16:creationId xmlns:a16="http://schemas.microsoft.com/office/drawing/2014/main" id="{94B3ED27-D8AF-8153-664C-B4C4F0E12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15392" y="6437728"/>
            <a:ext cx="2961216" cy="230189"/>
          </a:xfrm>
        </p:spPr>
        <p:txBody>
          <a:bodyPr/>
          <a:lstStyle/>
          <a:p>
            <a:r>
              <a:rPr lang="en-IN" b="1" dirty="0">
                <a:solidFill>
                  <a:schemeClr val="tx1"/>
                </a:solidFill>
                <a:latin typeface="Trebuchet MS" panose="020B0603020202020204" pitchFamily="34" charset="0"/>
              </a:rPr>
              <a:t>www.beyondsquarefeet.com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DB77CC-9242-5DB7-7841-14D0101787DB}"/>
              </a:ext>
            </a:extLst>
          </p:cNvPr>
          <p:cNvSpPr txBox="1"/>
          <p:nvPr/>
        </p:nvSpPr>
        <p:spPr>
          <a:xfrm rot="16200000">
            <a:off x="6612905" y="1615895"/>
            <a:ext cx="1562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7FB833"/>
                </a:highlight>
              </a:rPr>
              <a:t>Subway </a:t>
            </a:r>
            <a:endParaRPr lang="en-IN" sz="1400" b="1" dirty="0">
              <a:highlight>
                <a:srgbClr val="7FB833"/>
              </a:highlight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8634DC6-044F-751D-4E95-6ADA9296BD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081900"/>
              </p:ext>
            </p:extLst>
          </p:nvPr>
        </p:nvGraphicFramePr>
        <p:xfrm>
          <a:off x="8607369" y="5975961"/>
          <a:ext cx="2654189" cy="85936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150928">
                  <a:extLst>
                    <a:ext uri="{9D8B030D-6E8A-4147-A177-3AD203B41FA5}">
                      <a16:colId xmlns:a16="http://schemas.microsoft.com/office/drawing/2014/main" val="876500802"/>
                    </a:ext>
                  </a:extLst>
                </a:gridCol>
                <a:gridCol w="1503261">
                  <a:extLst>
                    <a:ext uri="{9D8B030D-6E8A-4147-A177-3AD203B41FA5}">
                      <a16:colId xmlns:a16="http://schemas.microsoft.com/office/drawing/2014/main" val="753452958"/>
                    </a:ext>
                  </a:extLst>
                </a:gridCol>
              </a:tblGrid>
              <a:tr h="429683"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ysClr val="windowText" lastClr="000000"/>
                          </a:solidFill>
                          <a:highlight>
                            <a:srgbClr val="7FB833"/>
                          </a:highlight>
                        </a:rPr>
                        <a:t>Brand Names</a:t>
                      </a:r>
                      <a:endParaRPr lang="en-US" sz="1200" b="1" kern="1200" dirty="0">
                        <a:solidFill>
                          <a:sysClr val="windowText" lastClr="000000"/>
                        </a:solidFill>
                        <a:highlight>
                          <a:srgbClr val="7FB833"/>
                        </a:highlight>
                        <a:latin typeface="Al Nile" pitchFamily="2" charset="-78"/>
                        <a:ea typeface="+mn-ea"/>
                        <a:cs typeface="Al Nile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ysClr val="windowText" lastClr="000000"/>
                          </a:solidFill>
                        </a:rPr>
                        <a:t>Proposed to brands</a:t>
                      </a:r>
                      <a:endParaRPr lang="en-US" sz="1200" b="1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0421359"/>
                  </a:ext>
                </a:extLst>
              </a:tr>
              <a:tr h="429683"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ysClr val="windowText" lastClr="000000"/>
                          </a:solidFill>
                        </a:rPr>
                        <a:t>Brand Logos</a:t>
                      </a:r>
                      <a:endParaRPr lang="en-US" sz="1200" b="1" kern="1200" dirty="0">
                        <a:solidFill>
                          <a:sysClr val="windowText" lastClr="000000"/>
                        </a:solidFill>
                        <a:latin typeface="Al Nile" pitchFamily="2" charset="-78"/>
                        <a:ea typeface="+mn-ea"/>
                        <a:cs typeface="Al Nile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ysClr val="windowText" lastClr="000000"/>
                          </a:solidFill>
                        </a:rPr>
                        <a:t>Signed</a:t>
                      </a:r>
                      <a:endParaRPr lang="en-US" sz="1200" b="1" kern="1200" dirty="0">
                        <a:solidFill>
                          <a:sysClr val="windowText" lastClr="000000"/>
                        </a:solidFill>
                        <a:latin typeface="Al Nile" pitchFamily="2" charset="-78"/>
                        <a:ea typeface="+mn-ea"/>
                        <a:cs typeface="Al Nile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8426332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5025813F-F166-394C-F641-8D0D3601E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664" y="3846705"/>
            <a:ext cx="2552435" cy="2059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C71C90-D49E-4414-0C2E-9FD162D4DB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483" y="4567583"/>
            <a:ext cx="817404" cy="366712"/>
          </a:xfrm>
          <a:prstGeom prst="rect">
            <a:avLst/>
          </a:prstGeom>
          <a:solidFill>
            <a:srgbClr val="A3A3A3"/>
          </a:solidFill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707E36-7BE9-5975-D381-1CFD6179E1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1558" y="3933506"/>
            <a:ext cx="431920" cy="4065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EE5084-965C-BB45-B399-63B6C46684B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21" y="2103129"/>
            <a:ext cx="305485" cy="1625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A4D5C1-E5ED-3141-A50B-3BE337C2849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484" y="2276112"/>
            <a:ext cx="444682" cy="30144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52F6C8A-B964-744D-992E-AF714D14B959}"/>
              </a:ext>
            </a:extLst>
          </p:cNvPr>
          <p:cNvSpPr txBox="1"/>
          <p:nvPr/>
        </p:nvSpPr>
        <p:spPr>
          <a:xfrm rot="16200000">
            <a:off x="7077823" y="1629395"/>
            <a:ext cx="1562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7FB833"/>
                </a:highlight>
              </a:rPr>
              <a:t>SF by PG </a:t>
            </a:r>
            <a:endParaRPr lang="en-IN" sz="1400" b="1" dirty="0">
              <a:highlight>
                <a:srgbClr val="7FB833"/>
              </a:highligh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88493A-3D2C-734F-A0B8-99E79E861058}"/>
              </a:ext>
            </a:extLst>
          </p:cNvPr>
          <p:cNvSpPr txBox="1"/>
          <p:nvPr/>
        </p:nvSpPr>
        <p:spPr>
          <a:xfrm rot="16200000">
            <a:off x="7600615" y="1631324"/>
            <a:ext cx="1562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7FB833"/>
                </a:highlight>
              </a:rPr>
              <a:t>Asia 7 </a:t>
            </a:r>
            <a:endParaRPr lang="en-IN" sz="1400" b="1" dirty="0">
              <a:highlight>
                <a:srgbClr val="7FB833"/>
              </a:highligh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F9BFEB-BDE1-4841-AAC0-4BB2A0645CBB}"/>
              </a:ext>
            </a:extLst>
          </p:cNvPr>
          <p:cNvSpPr txBox="1"/>
          <p:nvPr/>
        </p:nvSpPr>
        <p:spPr>
          <a:xfrm rot="16200000">
            <a:off x="8042384" y="1621679"/>
            <a:ext cx="1562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7FB833"/>
                </a:highlight>
              </a:rPr>
              <a:t>Kailash Parbat </a:t>
            </a:r>
            <a:endParaRPr lang="en-IN" sz="1400" b="1" dirty="0">
              <a:highlight>
                <a:srgbClr val="7FB833"/>
              </a:highlight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E78DEAD-3AB2-3A4B-A70B-6D2D88441D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08302" y="3444388"/>
            <a:ext cx="431919" cy="3897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10453D-0F41-8C8C-F214-EDF008B596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163" y="1797974"/>
            <a:ext cx="1373944" cy="77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92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1C9A4-BB71-AA33-75CA-53C929693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all Drawing Vector Images (over 1,900)">
            <a:extLst>
              <a:ext uri="{FF2B5EF4-FFF2-40B4-BE49-F238E27FC236}">
                <a16:creationId xmlns:a16="http://schemas.microsoft.com/office/drawing/2014/main" id="{F18181E3-1189-F270-5C21-7000BB1AAF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"/>
          <a:stretch/>
        </p:blipFill>
        <p:spPr bwMode="auto">
          <a:xfrm>
            <a:off x="5261548" y="1123186"/>
            <a:ext cx="6975422" cy="5457495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53A999-7FAF-7A09-F682-CF5C188C634F}"/>
              </a:ext>
            </a:extLst>
          </p:cNvPr>
          <p:cNvSpPr txBox="1"/>
          <p:nvPr/>
        </p:nvSpPr>
        <p:spPr>
          <a:xfrm>
            <a:off x="-13135" y="0"/>
            <a:ext cx="12214393" cy="78483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4500" b="1" dirty="0">
                <a:solidFill>
                  <a:schemeClr val="bg1"/>
                </a:solidFill>
                <a:latin typeface="Trebuchet MS" panose="020B0603020202020204" pitchFamily="34" charset="0"/>
              </a:rPr>
              <a:t>Detail for Retail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EAACD3-FF8E-DEE6-4F5A-C5A5301ACA4B}"/>
              </a:ext>
            </a:extLst>
          </p:cNvPr>
          <p:cNvSpPr txBox="1"/>
          <p:nvPr/>
        </p:nvSpPr>
        <p:spPr>
          <a:xfrm>
            <a:off x="82550" y="1281607"/>
            <a:ext cx="6363219" cy="4986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altLang="en-US" sz="1600" b="1" dirty="0">
                <a:latin typeface="Trebuchet MS" panose="020B0603020202020204" pitchFamily="34" charset="0"/>
                <a:cs typeface="Arial" panose="020B0604020202020204" pitchFamily="34" charset="0"/>
              </a:rPr>
              <a:t> Prime Location </a:t>
            </a:r>
            <a:r>
              <a:rPr lang="en-US" altLang="en-US" sz="1600" dirty="0">
                <a:latin typeface="Trebuchet MS" panose="020B0603020202020204" pitchFamily="34" charset="0"/>
                <a:ea typeface="Helvetica Neue" charset="0"/>
                <a:cs typeface="Helvetica Neue" charset="0"/>
              </a:rPr>
              <a:t>– Heart of the city.</a:t>
            </a:r>
          </a:p>
          <a:p>
            <a:pPr>
              <a:lnSpc>
                <a:spcPct val="200000"/>
              </a:lnSpc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altLang="en-US" sz="1600" b="1" dirty="0">
                <a:latin typeface="Trebuchet MS" panose="020B0603020202020204" pitchFamily="34" charset="0"/>
                <a:cs typeface="Arial" panose="020B0604020202020204" pitchFamily="34" charset="0"/>
              </a:rPr>
              <a:t> Only 100% Leased Mall </a:t>
            </a:r>
            <a:r>
              <a:rPr lang="en-US" altLang="en-US" sz="1600" dirty="0">
                <a:latin typeface="Trebuchet MS" panose="020B0603020202020204" pitchFamily="34" charset="0"/>
                <a:ea typeface="Helvetica Neue" charset="0"/>
                <a:cs typeface="Helvetica Neue" charset="0"/>
              </a:rPr>
              <a:t>in the City.</a:t>
            </a:r>
          </a:p>
          <a:p>
            <a:pPr marL="269875" indent="-269875">
              <a:lnSpc>
                <a:spcPct val="200000"/>
              </a:lnSpc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altLang="en-US" sz="1600" dirty="0">
                <a:latin typeface="Trebuchet MS" panose="020B0603020202020204" pitchFamily="34" charset="0"/>
                <a:ea typeface="Helvetica Neue" charset="0"/>
                <a:cs typeface="Helvetica Neue" charset="0"/>
              </a:rPr>
              <a:t>A huge </a:t>
            </a:r>
            <a:r>
              <a:rPr lang="en-US" altLang="en-US" sz="1600" b="1" dirty="0">
                <a:latin typeface="Trebuchet MS" panose="020B0603020202020204" pitchFamily="34" charset="0"/>
                <a:cs typeface="Arial" panose="020B0604020202020204" pitchFamily="34" charset="0"/>
              </a:rPr>
              <a:t>population</a:t>
            </a:r>
            <a:r>
              <a:rPr lang="en-US" altLang="en-US" sz="1600" b="1" dirty="0">
                <a:latin typeface="Trebuchet MS" panose="020B0603020202020204" pitchFamily="34" charset="0"/>
                <a:ea typeface="Helvetica Neue" charset="0"/>
                <a:cs typeface="Helvetica Neue" charset="0"/>
              </a:rPr>
              <a:t> </a:t>
            </a:r>
            <a:r>
              <a:rPr lang="en-US" altLang="en-US" sz="1600" b="1" dirty="0">
                <a:latin typeface="Trebuchet MS" panose="020B0603020202020204" pitchFamily="34" charset="0"/>
                <a:cs typeface="Arial" panose="020B0604020202020204" pitchFamily="34" charset="0"/>
              </a:rPr>
              <a:t>of</a:t>
            </a:r>
            <a:r>
              <a:rPr lang="en-US" altLang="en-US" sz="1600" b="1" dirty="0">
                <a:latin typeface="Trebuchet MS" panose="020B0603020202020204" pitchFamily="34" charset="0"/>
                <a:ea typeface="Helvetica Neue" charset="0"/>
                <a:cs typeface="Helvetica Neue" charset="0"/>
              </a:rPr>
              <a:t> </a:t>
            </a:r>
            <a:r>
              <a:rPr lang="en-US" altLang="en-US" sz="1600" b="1" dirty="0">
                <a:latin typeface="Trebuchet MS" panose="020B0603020202020204" pitchFamily="34" charset="0"/>
                <a:cs typeface="Arial" panose="020B0604020202020204" pitchFamily="34" charset="0"/>
              </a:rPr>
              <a:t>17,00,000</a:t>
            </a:r>
            <a:r>
              <a:rPr lang="en-US" altLang="en-US" sz="1600" b="1" dirty="0">
                <a:latin typeface="Trebuchet MS" panose="020B0603020202020204" pitchFamily="34" charset="0"/>
                <a:ea typeface="Helvetica Neue" charset="0"/>
                <a:cs typeface="Helvetica Neue" charset="0"/>
              </a:rPr>
              <a:t>+ </a:t>
            </a:r>
            <a:r>
              <a:rPr lang="en-US" altLang="en-US" sz="1600" dirty="0">
                <a:latin typeface="Trebuchet MS" panose="020B0603020202020204" pitchFamily="34" charset="0"/>
                <a:ea typeface="Helvetica Neue" charset="0"/>
                <a:cs typeface="Helvetica Neue" charset="0"/>
              </a:rPr>
              <a:t>to cater to.</a:t>
            </a:r>
          </a:p>
          <a:p>
            <a:pPr>
              <a:lnSpc>
                <a:spcPct val="200000"/>
              </a:lnSpc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altLang="en-US" sz="1600" b="1" dirty="0">
                <a:latin typeface="Trebuchet MS" panose="020B0603020202020204" pitchFamily="34" charset="0"/>
                <a:cs typeface="Arial" panose="020B0604020202020204" pitchFamily="34" charset="0"/>
              </a:rPr>
              <a:t> Second</a:t>
            </a:r>
            <a:r>
              <a:rPr lang="en-US" altLang="en-US" sz="1600" b="1" dirty="0">
                <a:latin typeface="Trebuchet MS" panose="020B0603020202020204" pitchFamily="34" charset="0"/>
                <a:ea typeface="Helvetica Neue" charset="0"/>
                <a:cs typeface="Helvetica Neue" charset="0"/>
              </a:rPr>
              <a:t> </a:t>
            </a:r>
            <a:r>
              <a:rPr lang="en-US" altLang="en-US" sz="1600" b="1" dirty="0">
                <a:latin typeface="Trebuchet MS" panose="020B0603020202020204" pitchFamily="34" charset="0"/>
                <a:cs typeface="Arial" panose="020B0604020202020204" pitchFamily="34" charset="0"/>
              </a:rPr>
              <a:t>largest</a:t>
            </a:r>
            <a:r>
              <a:rPr lang="en-US" altLang="en-US" sz="1600" b="1" dirty="0">
                <a:latin typeface="Trebuchet MS" panose="020B0603020202020204" pitchFamily="34" charset="0"/>
                <a:ea typeface="Helvetica Neue" charset="0"/>
                <a:cs typeface="Helvetica Neue" charset="0"/>
              </a:rPr>
              <a:t> </a:t>
            </a:r>
            <a:r>
              <a:rPr lang="en-US" altLang="en-US" sz="1600" b="1" dirty="0">
                <a:latin typeface="Trebuchet MS" panose="020B0603020202020204" pitchFamily="34" charset="0"/>
                <a:cs typeface="Arial" panose="020B0604020202020204" pitchFamily="34" charset="0"/>
              </a:rPr>
              <a:t>city</a:t>
            </a:r>
            <a:r>
              <a:rPr lang="en-US" altLang="en-US" sz="1600" b="1" dirty="0">
                <a:latin typeface="Trebuchet MS" panose="020B0603020202020204" pitchFamily="34" charset="0"/>
                <a:ea typeface="Helvetica Neue" charset="0"/>
                <a:cs typeface="Helvetica Neue" charset="0"/>
              </a:rPr>
              <a:t> </a:t>
            </a:r>
            <a:r>
              <a:rPr lang="en-US" altLang="en-US" sz="1600" dirty="0">
                <a:latin typeface="Trebuchet MS" panose="020B0603020202020204" pitchFamily="34" charset="0"/>
                <a:ea typeface="Helvetica Neue" charset="0"/>
                <a:cs typeface="Helvetica Neue" charset="0"/>
              </a:rPr>
              <a:t>of West Bengal.</a:t>
            </a:r>
          </a:p>
          <a:p>
            <a:pPr marL="269875" indent="-269875">
              <a:lnSpc>
                <a:spcPct val="200000"/>
              </a:lnSpc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altLang="en-US" sz="1600" b="1" dirty="0">
                <a:latin typeface="Trebuchet MS" panose="020B0603020202020204" pitchFamily="34" charset="0"/>
                <a:cs typeface="Arial" panose="020B0604020202020204" pitchFamily="34" charset="0"/>
              </a:rPr>
              <a:t>Railway station &amp; Bus stand </a:t>
            </a:r>
            <a:r>
              <a:rPr lang="en-US" altLang="en-US" sz="1600" dirty="0">
                <a:latin typeface="Trebuchet MS" panose="020B0603020202020204" pitchFamily="34" charset="0"/>
                <a:ea typeface="Helvetica Neue" charset="0"/>
                <a:cs typeface="Helvetica Neue" charset="0"/>
              </a:rPr>
              <a:t>within 1 km of the Mall.</a:t>
            </a:r>
          </a:p>
          <a:p>
            <a:pPr>
              <a:lnSpc>
                <a:spcPct val="200000"/>
              </a:lnSpc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altLang="en-US" sz="1600" dirty="0">
                <a:latin typeface="Trebuchet MS" panose="020B0603020202020204" pitchFamily="34" charset="0"/>
                <a:ea typeface="Helvetica Neue" charset="0"/>
                <a:cs typeface="Helvetica Neue" charset="0"/>
              </a:rPr>
              <a:t> Dedicated parking for </a:t>
            </a:r>
            <a:r>
              <a:rPr lang="en-US" altLang="en-US" sz="1600" b="1" dirty="0">
                <a:latin typeface="Trebuchet MS" panose="020B0603020202020204" pitchFamily="34" charset="0"/>
                <a:cs typeface="Arial" panose="020B0604020202020204" pitchFamily="34" charset="0"/>
              </a:rPr>
              <a:t>200 cars</a:t>
            </a:r>
            <a:r>
              <a:rPr lang="en-US" altLang="en-US" sz="1600" dirty="0">
                <a:latin typeface="Trebuchet MS" panose="020B0603020202020204" pitchFamily="34" charset="0"/>
                <a:ea typeface="Helvetica Neue" charset="0"/>
                <a:cs typeface="Helvetica Neue" charset="0"/>
              </a:rPr>
              <a:t>.</a:t>
            </a:r>
          </a:p>
          <a:p>
            <a:pPr marL="269875" indent="-269875">
              <a:lnSpc>
                <a:spcPct val="200000"/>
              </a:lnSpc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altLang="en-US" sz="1600" dirty="0">
                <a:latin typeface="Trebuchet MS" panose="020B0603020202020204" pitchFamily="34" charset="0"/>
                <a:ea typeface="Helvetica Neue" charset="0"/>
                <a:cs typeface="Helvetica Neue" charset="0"/>
              </a:rPr>
              <a:t>Economy driven by </a:t>
            </a:r>
            <a:r>
              <a:rPr lang="en-US" altLang="en-US" sz="1600" b="1" dirty="0">
                <a:latin typeface="Trebuchet MS" panose="020B0603020202020204" pitchFamily="34" charset="0"/>
                <a:cs typeface="Arial" panose="020B0604020202020204" pitchFamily="34" charset="0"/>
              </a:rPr>
              <a:t>Steel</a:t>
            </a:r>
            <a:r>
              <a:rPr lang="en-US" altLang="en-US" sz="1600" b="1" dirty="0">
                <a:latin typeface="Trebuchet MS" panose="020B0603020202020204" pitchFamily="34" charset="0"/>
                <a:ea typeface="Helvetica Neue" charset="0"/>
                <a:cs typeface="Helvetica Neue" charset="0"/>
              </a:rPr>
              <a:t> </a:t>
            </a:r>
            <a:r>
              <a:rPr lang="en-US" altLang="en-US" sz="1600" b="1" dirty="0">
                <a:latin typeface="Trebuchet MS" panose="020B0603020202020204" pitchFamily="34" charset="0"/>
                <a:cs typeface="Arial" panose="020B0604020202020204" pitchFamily="34" charset="0"/>
              </a:rPr>
              <a:t>&amp;</a:t>
            </a:r>
            <a:r>
              <a:rPr lang="en-US" altLang="en-US" sz="1600" b="1" dirty="0">
                <a:latin typeface="Trebuchet MS" panose="020B0603020202020204" pitchFamily="34" charset="0"/>
                <a:ea typeface="Helvetica Neue" charset="0"/>
                <a:cs typeface="Helvetica Neue" charset="0"/>
              </a:rPr>
              <a:t> </a:t>
            </a:r>
            <a:r>
              <a:rPr lang="en-US" altLang="en-US" sz="1600" b="1" dirty="0">
                <a:latin typeface="Trebuchet MS" panose="020B0603020202020204" pitchFamily="34" charset="0"/>
                <a:cs typeface="Arial" panose="020B0604020202020204" pitchFamily="34" charset="0"/>
              </a:rPr>
              <a:t>Coal, Railways,  Trade &amp;  Commerce</a:t>
            </a:r>
            <a:r>
              <a:rPr lang="en-US" altLang="en-US" sz="1600" dirty="0">
                <a:latin typeface="Trebuchet MS" panose="020B0603020202020204" pitchFamily="34" charset="0"/>
                <a:ea typeface="Helvetica Neue" charset="0"/>
                <a:cs typeface="Helvetica Neue" charset="0"/>
              </a:rPr>
              <a:t>.</a:t>
            </a:r>
          </a:p>
          <a:p>
            <a:pPr>
              <a:lnSpc>
                <a:spcPct val="200000"/>
              </a:lnSpc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altLang="en-US" sz="1600" dirty="0">
                <a:latin typeface="Trebuchet MS" panose="020B0603020202020204" pitchFamily="34" charset="0"/>
                <a:ea typeface="Helvetica Neue" charset="0"/>
                <a:cs typeface="Helvetica Neue" charset="0"/>
              </a:rPr>
              <a:t> </a:t>
            </a:r>
            <a:r>
              <a:rPr lang="en-US" altLang="en-US" sz="1600" dirty="0" err="1">
                <a:latin typeface="Trebuchet MS" panose="020B0603020202020204" pitchFamily="34" charset="0"/>
                <a:ea typeface="Helvetica Neue" charset="0"/>
                <a:cs typeface="Helvetica Neue" charset="0"/>
              </a:rPr>
              <a:t>Fitouts</a:t>
            </a:r>
            <a:r>
              <a:rPr lang="en-US" altLang="en-US" sz="1600" dirty="0">
                <a:latin typeface="Trebuchet MS" panose="020B0603020202020204" pitchFamily="34" charset="0"/>
                <a:ea typeface="Helvetica Neue" charset="0"/>
                <a:cs typeface="Helvetica Neue" charset="0"/>
              </a:rPr>
              <a:t> by </a:t>
            </a:r>
            <a:r>
              <a:rPr lang="en-US" altLang="en-US" sz="1600" b="1" dirty="0">
                <a:latin typeface="Trebuchet MS" panose="020B0603020202020204" pitchFamily="34" charset="0"/>
                <a:cs typeface="Arial" panose="020B0604020202020204" pitchFamily="34" charset="0"/>
              </a:rPr>
              <a:t>June - 26</a:t>
            </a:r>
            <a:r>
              <a:rPr lang="en-US" altLang="en-US" sz="1600" dirty="0">
                <a:latin typeface="Trebuchet MS" panose="020B0603020202020204" pitchFamily="34" charset="0"/>
                <a:ea typeface="Helvetica Neue" charset="0"/>
                <a:cs typeface="Helvetica Neue" charset="0"/>
              </a:rPr>
              <a:t>.</a:t>
            </a:r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ACFDD1E4-79B6-DAF1-A9E1-6B869FE86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15392" y="6437728"/>
            <a:ext cx="2961216" cy="230189"/>
          </a:xfrm>
        </p:spPr>
        <p:txBody>
          <a:bodyPr/>
          <a:lstStyle/>
          <a:p>
            <a:r>
              <a:rPr lang="en-IN" b="1" dirty="0">
                <a:solidFill>
                  <a:schemeClr val="tx1"/>
                </a:solidFill>
                <a:latin typeface="Trebuchet MS" panose="020B0603020202020204" pitchFamily="34" charset="0"/>
              </a:rPr>
              <a:t>www.beyondsquarefeet.com</a:t>
            </a:r>
          </a:p>
        </p:txBody>
      </p:sp>
    </p:spTree>
    <p:extLst>
      <p:ext uri="{BB962C8B-B14F-4D97-AF65-F5344CB8AC3E}">
        <p14:creationId xmlns:p14="http://schemas.microsoft.com/office/powerpoint/2010/main" val="1553431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AC4867-9565-A415-8F6E-80B1DF41A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7121A0-3E3D-AF50-517B-7D681995C9F9}"/>
              </a:ext>
            </a:extLst>
          </p:cNvPr>
          <p:cNvSpPr txBox="1"/>
          <p:nvPr/>
        </p:nvSpPr>
        <p:spPr>
          <a:xfrm>
            <a:off x="-13135" y="0"/>
            <a:ext cx="12214393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4500" b="1" dirty="0">
                <a:latin typeface="Trebuchet MS" panose="020B0603020202020204" pitchFamily="34" charset="0"/>
              </a:rPr>
              <a:t>Concurrently Leasing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50EFD4-236A-E43E-4B65-68DE6FE9B606}"/>
              </a:ext>
            </a:extLst>
          </p:cNvPr>
          <p:cNvGrpSpPr/>
          <p:nvPr/>
        </p:nvGrpSpPr>
        <p:grpSpPr>
          <a:xfrm>
            <a:off x="6427120" y="3832025"/>
            <a:ext cx="3303216" cy="2371131"/>
            <a:chOff x="8885455" y="3551684"/>
            <a:chExt cx="3303216" cy="237113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203AC4B-0182-186D-F4EC-2864C81EA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5455" y="3551684"/>
              <a:ext cx="3303140" cy="2001800"/>
            </a:xfrm>
            <a:prstGeom prst="rect">
              <a:avLst/>
            </a:prstGeom>
            <a:solidFill>
              <a:srgbClr val="6B4309">
                <a:alpha val="82000"/>
              </a:srgbClr>
            </a:solidFill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0A5AE6-DCBB-54D4-3157-2947BD0BA3AE}"/>
                </a:ext>
              </a:extLst>
            </p:cNvPr>
            <p:cNvSpPr txBox="1"/>
            <p:nvPr/>
          </p:nvSpPr>
          <p:spPr>
            <a:xfrm>
              <a:off x="8885531" y="5553483"/>
              <a:ext cx="3303140" cy="369332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Trebuchet MS" panose="020B0603020202020204" pitchFamily="34" charset="0"/>
                </a:defRPr>
              </a:lvl1pPr>
            </a:lstStyle>
            <a:p>
              <a:r>
                <a:rPr lang="en-US" dirty="0" err="1"/>
                <a:t>Langval</a:t>
              </a:r>
              <a:r>
                <a:rPr lang="en-US" dirty="0"/>
                <a:t> Mall (Thanjavur)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324FAC5-0B52-B902-FCE6-23A0A1BD6462}"/>
              </a:ext>
            </a:extLst>
          </p:cNvPr>
          <p:cNvGrpSpPr/>
          <p:nvPr/>
        </p:nvGrpSpPr>
        <p:grpSpPr>
          <a:xfrm>
            <a:off x="4437586" y="1219545"/>
            <a:ext cx="3309945" cy="2377908"/>
            <a:chOff x="4501360" y="124371"/>
            <a:chExt cx="3309945" cy="236214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19D8801-A182-F118-7FED-429ADF59B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360" y="124371"/>
              <a:ext cx="3309945" cy="2001800"/>
            </a:xfrm>
            <a:prstGeom prst="rect">
              <a:avLst/>
            </a:prstGeom>
            <a:noFill/>
            <a:ln w="19050">
              <a:noFill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BB63323-051C-3685-2F0F-44341AF421D0}"/>
                </a:ext>
              </a:extLst>
            </p:cNvPr>
            <p:cNvSpPr txBox="1"/>
            <p:nvPr/>
          </p:nvSpPr>
          <p:spPr>
            <a:xfrm>
              <a:off x="4501360" y="2119634"/>
              <a:ext cx="3309945" cy="366884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Trebuchet MS" panose="020B0603020202020204" pitchFamily="34" charset="0"/>
                </a:defRPr>
              </a:lvl1pPr>
            </a:lstStyle>
            <a:p>
              <a:r>
                <a:rPr lang="en-US"/>
                <a:t>Value Mall (Erode)</a:t>
              </a:r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8AF41C-8EFE-E4B8-8B62-2DAA71C60A23}"/>
              </a:ext>
            </a:extLst>
          </p:cNvPr>
          <p:cNvGrpSpPr/>
          <p:nvPr/>
        </p:nvGrpSpPr>
        <p:grpSpPr>
          <a:xfrm>
            <a:off x="529732" y="1216017"/>
            <a:ext cx="3309945" cy="2389588"/>
            <a:chOff x="8501260" y="124371"/>
            <a:chExt cx="3309945" cy="236173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B931872-E1DC-E448-DF65-5B5728016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1260" y="124371"/>
              <a:ext cx="3303214" cy="1991899"/>
            </a:xfrm>
            <a:prstGeom prst="rect">
              <a:avLst/>
            </a:prstGeom>
            <a:noFill/>
            <a:ln w="19050"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E757A7-2C6F-EAD1-A0A0-07C3ADBD46E4}"/>
                </a:ext>
              </a:extLst>
            </p:cNvPr>
            <p:cNvSpPr txBox="1"/>
            <p:nvPr/>
          </p:nvSpPr>
          <p:spPr>
            <a:xfrm>
              <a:off x="8501260" y="2121079"/>
              <a:ext cx="3309945" cy="365027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Trebuchet MS" panose="020B0603020202020204" pitchFamily="34" charset="0"/>
                </a:defRPr>
              </a:lvl1pPr>
            </a:lstStyle>
            <a:p>
              <a:r>
                <a:rPr lang="en-US" dirty="0"/>
                <a:t>CDR Mall (Madurai)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5B27953-345B-A515-F664-947D165BCD2E}"/>
              </a:ext>
            </a:extLst>
          </p:cNvPr>
          <p:cNvGrpSpPr/>
          <p:nvPr/>
        </p:nvGrpSpPr>
        <p:grpSpPr>
          <a:xfrm>
            <a:off x="8345440" y="1234474"/>
            <a:ext cx="3303216" cy="2371131"/>
            <a:chOff x="8900203" y="409467"/>
            <a:chExt cx="3303216" cy="236790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0689E74-B50F-E742-B3E0-A34AD4A75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0203" y="409467"/>
              <a:ext cx="3303140" cy="200180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51000"/>
              </a:schemeClr>
            </a:solidFill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20B0752-E05F-9636-8524-BD6A4B824044}"/>
                </a:ext>
              </a:extLst>
            </p:cNvPr>
            <p:cNvSpPr txBox="1"/>
            <p:nvPr/>
          </p:nvSpPr>
          <p:spPr>
            <a:xfrm>
              <a:off x="8900279" y="2402839"/>
              <a:ext cx="3303140" cy="374536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Trebuchet MS" panose="020B0603020202020204" pitchFamily="34" charset="0"/>
                </a:defRPr>
              </a:lvl1pPr>
            </a:lstStyle>
            <a:p>
              <a:r>
                <a:rPr lang="en-US" dirty="0"/>
                <a:t>Grand Galleria (Purnia)</a:t>
              </a:r>
            </a:p>
          </p:txBody>
        </p:sp>
      </p:grpSp>
      <p:sp>
        <p:nvSpPr>
          <p:cNvPr id="21" name="Footer Placeholder 7">
            <a:extLst>
              <a:ext uri="{FF2B5EF4-FFF2-40B4-BE49-F238E27FC236}">
                <a16:creationId xmlns:a16="http://schemas.microsoft.com/office/drawing/2014/main" id="{E3DFE9D0-E309-38C8-6E4A-BA4CC5DB3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15392" y="6437728"/>
            <a:ext cx="2961216" cy="230189"/>
          </a:xfrm>
        </p:spPr>
        <p:txBody>
          <a:bodyPr/>
          <a:lstStyle/>
          <a:p>
            <a:r>
              <a:rPr lang="en-IN" b="1" dirty="0">
                <a:solidFill>
                  <a:schemeClr val="bg1"/>
                </a:solidFill>
                <a:latin typeface="Trebuchet MS" panose="020B0603020202020204" pitchFamily="34" charset="0"/>
              </a:rPr>
              <a:t>www.beyondsquarefeet.com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6FD7E96-AE3B-F4B8-75EF-9F80605F2964}"/>
              </a:ext>
            </a:extLst>
          </p:cNvPr>
          <p:cNvGrpSpPr/>
          <p:nvPr/>
        </p:nvGrpSpPr>
        <p:grpSpPr>
          <a:xfrm>
            <a:off x="2454860" y="3832025"/>
            <a:ext cx="3309945" cy="2366200"/>
            <a:chOff x="3612971" y="5621057"/>
            <a:chExt cx="5144190" cy="328712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3B4FFED-6A76-CDA7-B2E5-0FAE2E059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b="23716"/>
            <a:stretch/>
          </p:blipFill>
          <p:spPr>
            <a:xfrm>
              <a:off x="3612971" y="5621057"/>
              <a:ext cx="5144190" cy="2767275"/>
            </a:xfrm>
            <a:prstGeom prst="rect">
              <a:avLst/>
            </a:prstGeom>
          </p:spPr>
        </p:pic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9B74EF07-F165-6B57-415D-B103FC0526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2971" y="8395109"/>
              <a:ext cx="5144190" cy="513076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Trebuchet MS" panose="020B0603020202020204" pitchFamily="34" charset="0"/>
                </a:defRPr>
              </a:lvl1pPr>
            </a:lstStyle>
            <a:p>
              <a:r>
                <a:rPr lang="en-US" altLang="en-US" dirty="0"/>
                <a:t>Crossroads Mall (Siliguri)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5948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4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296F9B-7296-A598-0BCA-2446FD427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2FDBE8A-3F86-FC58-513B-87346C6BFC10}"/>
              </a:ext>
            </a:extLst>
          </p:cNvPr>
          <p:cNvSpPr/>
          <p:nvPr/>
        </p:nvSpPr>
        <p:spPr>
          <a:xfrm>
            <a:off x="1" y="1644610"/>
            <a:ext cx="12192000" cy="5213390"/>
          </a:xfrm>
          <a:prstGeom prst="rect">
            <a:avLst/>
          </a:prstGeom>
          <a:blipFill dpi="0" rotWithShape="1">
            <a:blip r:embed="rId2">
              <a:alphaModFix amt="81000"/>
            </a:blip>
            <a:srcRect/>
            <a:stretch>
              <a:fillRect t="-17624"/>
            </a:stretch>
          </a:blip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561FA5-6582-5F43-6AF9-A5C172577136}"/>
              </a:ext>
            </a:extLst>
          </p:cNvPr>
          <p:cNvSpPr txBox="1"/>
          <p:nvPr/>
        </p:nvSpPr>
        <p:spPr>
          <a:xfrm>
            <a:off x="-13135" y="74950"/>
            <a:ext cx="122143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rebuchet MS (Headings)"/>
              </a:rPr>
              <a:t>EXCLUSIVELY CONCEPTUALIZED, MARKETED &amp; LEASED BY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158AA6-E531-E723-C096-8FE4EF6DCD20}"/>
              </a:ext>
            </a:extLst>
          </p:cNvPr>
          <p:cNvSpPr txBox="1"/>
          <p:nvPr/>
        </p:nvSpPr>
        <p:spPr>
          <a:xfrm>
            <a:off x="0" y="5270437"/>
            <a:ext cx="1219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solidFill>
                  <a:schemeClr val="bg1"/>
                </a:solidFill>
                <a:latin typeface="Trebuchet MS (Headings)"/>
              </a:rPr>
              <a:t>Leaseline</a:t>
            </a:r>
            <a:r>
              <a:rPr lang="en-US" sz="2500" dirty="0">
                <a:solidFill>
                  <a:schemeClr val="bg1"/>
                </a:solidFill>
                <a:latin typeface="Trebuchet MS (Headings)"/>
              </a:rPr>
              <a:t> +91- 90041 41256</a:t>
            </a:r>
          </a:p>
          <a:p>
            <a:pPr algn="ctr"/>
            <a:r>
              <a:rPr lang="en-US" sz="2500" dirty="0">
                <a:solidFill>
                  <a:schemeClr val="bg1"/>
                </a:solidFill>
                <a:latin typeface="Trebuchet MS (Headings)"/>
              </a:rPr>
              <a:t>leasing@beyondsquarefeet.com</a:t>
            </a:r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72D373E2-12DD-7A01-4DB0-A83651948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15392" y="6437728"/>
            <a:ext cx="2961216" cy="230189"/>
          </a:xfrm>
        </p:spPr>
        <p:txBody>
          <a:bodyPr/>
          <a:lstStyle/>
          <a:p>
            <a:r>
              <a:rPr lang="en-IN" b="1" dirty="0">
                <a:solidFill>
                  <a:schemeClr val="bg1"/>
                </a:solidFill>
                <a:latin typeface="Trebuchet MS" panose="020B0603020202020204" pitchFamily="34" charset="0"/>
              </a:rPr>
              <a:t>www.beyondsquarefeet.com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74A09F-3C8A-1AC1-3258-3784281FC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814" y="1814376"/>
            <a:ext cx="5203812" cy="304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46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EA4BC-B132-587B-A827-A5D35B3EE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28EFE4-88BD-9505-D649-369F526A2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535" y="2071"/>
            <a:ext cx="8969905" cy="68559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2365F5-B078-6CAB-EB37-4FA7B4E9CE2A}"/>
              </a:ext>
            </a:extLst>
          </p:cNvPr>
          <p:cNvSpPr txBox="1"/>
          <p:nvPr/>
        </p:nvSpPr>
        <p:spPr>
          <a:xfrm rot="16200000">
            <a:off x="-3035550" y="3035549"/>
            <a:ext cx="6855929" cy="78483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4500" b="1" dirty="0">
                <a:solidFill>
                  <a:schemeClr val="bg1"/>
                </a:solidFill>
                <a:latin typeface="Trebuchet MS" panose="020B0603020202020204" pitchFamily="34" charset="0"/>
              </a:rPr>
              <a:t>Where is Asansol?</a:t>
            </a:r>
          </a:p>
        </p:txBody>
      </p:sp>
      <p:sp>
        <p:nvSpPr>
          <p:cNvPr id="3" name="Footer Placeholder 7">
            <a:extLst>
              <a:ext uri="{FF2B5EF4-FFF2-40B4-BE49-F238E27FC236}">
                <a16:creationId xmlns:a16="http://schemas.microsoft.com/office/drawing/2014/main" id="{F62D7635-786E-56B1-78FF-4EEBEF290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10503938" y="5474926"/>
            <a:ext cx="2961216" cy="230189"/>
          </a:xfrm>
        </p:spPr>
        <p:txBody>
          <a:bodyPr/>
          <a:lstStyle/>
          <a:p>
            <a:r>
              <a:rPr lang="en-IN" b="1" dirty="0">
                <a:solidFill>
                  <a:schemeClr val="tx1"/>
                </a:solidFill>
                <a:latin typeface="Trebuchet MS" panose="020B0603020202020204" pitchFamily="34" charset="0"/>
              </a:rPr>
              <a:t>www.beyondsquarefeet.com</a:t>
            </a:r>
          </a:p>
        </p:txBody>
      </p:sp>
    </p:spTree>
    <p:extLst>
      <p:ext uri="{BB962C8B-B14F-4D97-AF65-F5344CB8AC3E}">
        <p14:creationId xmlns:p14="http://schemas.microsoft.com/office/powerpoint/2010/main" val="2835113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454EA2E-9B70-7569-51FD-1AD004904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725" y="3520887"/>
            <a:ext cx="4921987" cy="327812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27C8796-CF46-47B9-E9CA-56BC4B3777A6}"/>
              </a:ext>
            </a:extLst>
          </p:cNvPr>
          <p:cNvGrpSpPr/>
          <p:nvPr/>
        </p:nvGrpSpPr>
        <p:grpSpPr>
          <a:xfrm>
            <a:off x="6381137" y="1047134"/>
            <a:ext cx="5383162" cy="5648633"/>
            <a:chOff x="6381137" y="1047134"/>
            <a:chExt cx="5383162" cy="564863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53C247C-6A73-553A-8DF0-E4E9180817F1}"/>
                </a:ext>
              </a:extLst>
            </p:cNvPr>
            <p:cNvSpPr/>
            <p:nvPr/>
          </p:nvSpPr>
          <p:spPr>
            <a:xfrm>
              <a:off x="6381137" y="1349477"/>
              <a:ext cx="5383162" cy="5346290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200" b="0" i="0" dirty="0">
                <a:solidFill>
                  <a:schemeClr val="tx1"/>
                </a:solidFill>
                <a:effectLst/>
                <a:latin typeface="Trebuchet MS" panose="020B0603020202020204" pitchFamily="34" charset="0"/>
              </a:endParaRPr>
            </a:p>
            <a:p>
              <a:pPr algn="just"/>
              <a:r>
                <a:rPr lang="en-US" sz="2200" dirty="0">
                  <a:solidFill>
                    <a:schemeClr val="tx1"/>
                  </a:solidFill>
                  <a:latin typeface="Trebuchet MS" panose="020B0603020202020204" pitchFamily="34" charset="0"/>
                </a:rPr>
                <a:t>Black Diamond is a synonym of Coal. Asansol is one of the largest producers of coal in India and the second largest city in West Bengal known for its thriving coal business.</a:t>
              </a:r>
              <a:endParaRPr lang="en-IN" sz="2200" dirty="0">
                <a:solidFill>
                  <a:schemeClr val="tx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0AEEA4B-159B-DC75-5279-530A8921C4EC}"/>
                </a:ext>
              </a:extLst>
            </p:cNvPr>
            <p:cNvSpPr/>
            <p:nvPr/>
          </p:nvSpPr>
          <p:spPr>
            <a:xfrm>
              <a:off x="6742475" y="1047134"/>
              <a:ext cx="4660490" cy="60468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The City of Black Diamonds</a:t>
              </a:r>
              <a:endParaRPr lang="en-IN" sz="2700" b="1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D6E077F-BA5D-2087-1072-E3746D9A4282}"/>
              </a:ext>
            </a:extLst>
          </p:cNvPr>
          <p:cNvGrpSpPr/>
          <p:nvPr/>
        </p:nvGrpSpPr>
        <p:grpSpPr>
          <a:xfrm>
            <a:off x="427703" y="1047134"/>
            <a:ext cx="5383162" cy="5648633"/>
            <a:chOff x="427703" y="1047134"/>
            <a:chExt cx="5383162" cy="564863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E087213-1491-B1B0-7732-7F4943133158}"/>
                </a:ext>
              </a:extLst>
            </p:cNvPr>
            <p:cNvSpPr/>
            <p:nvPr/>
          </p:nvSpPr>
          <p:spPr>
            <a:xfrm>
              <a:off x="427703" y="1349476"/>
              <a:ext cx="5383162" cy="5346291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endParaRPr lang="en-US" sz="2200" b="0" i="0" dirty="0">
                <a:solidFill>
                  <a:schemeClr val="tx1"/>
                </a:solidFill>
                <a:effectLst/>
                <a:latin typeface="Trebuchet MS" panose="020B0603020202020204" pitchFamily="34" charset="0"/>
              </a:endParaRPr>
            </a:p>
            <a:p>
              <a:pPr algn="just"/>
              <a:r>
                <a:rPr lang="en-US" sz="2200" b="0" i="0" dirty="0">
                  <a:solidFill>
                    <a:schemeClr val="tx1"/>
                  </a:solidFill>
                  <a:effectLst/>
                  <a:latin typeface="Trebuchet MS" panose="020B0603020202020204" pitchFamily="34" charset="0"/>
                </a:rPr>
                <a:t>This title reflects the city's exceptional cultural diversity and the harmonious coexistence of people from various religious and cultural backgrounds.</a:t>
              </a:r>
              <a:endParaRPr lang="en-IN" sz="2200" dirty="0">
                <a:solidFill>
                  <a:schemeClr val="tx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48C186F-CE87-3A18-6638-95871AC650B0}"/>
                </a:ext>
              </a:extLst>
            </p:cNvPr>
            <p:cNvSpPr/>
            <p:nvPr/>
          </p:nvSpPr>
          <p:spPr>
            <a:xfrm>
              <a:off x="789037" y="1047134"/>
              <a:ext cx="4660490" cy="60468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The City of Brotherhood</a:t>
              </a:r>
              <a:endParaRPr lang="en-IN" sz="2700" b="1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926C07B-7E1F-AA9E-A98C-26BC85752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0625" l="1699" r="96117">
                        <a14:foregroundMark x1="6796" y1="27273" x2="6796" y2="27273"/>
                        <a14:foregroundMark x1="30340" y1="90909" x2="30340" y2="90909"/>
                        <a14:foregroundMark x1="96359" y1="73295" x2="96359" y2="73295"/>
                        <a14:foregroundMark x1="74757" y1="7955" x2="74757" y2="7955"/>
                        <a14:foregroundMark x1="74272" y1="3125" x2="74272" y2="3125"/>
                        <a14:foregroundMark x1="1699" y1="23864" x2="1699" y2="23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12"/>
          <a:stretch/>
        </p:blipFill>
        <p:spPr>
          <a:xfrm>
            <a:off x="1116405" y="3429000"/>
            <a:ext cx="4021120" cy="3266767"/>
          </a:xfrm>
          <a:prstGeom prst="rect">
            <a:avLst/>
          </a:prstGeom>
        </p:spPr>
      </p:pic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DA12BDCF-36CE-52C4-7E5C-DB0842198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10503938" y="5474926"/>
            <a:ext cx="2961216" cy="230189"/>
          </a:xfrm>
        </p:spPr>
        <p:txBody>
          <a:bodyPr/>
          <a:lstStyle/>
          <a:p>
            <a:r>
              <a:rPr lang="en-IN" b="1" dirty="0">
                <a:solidFill>
                  <a:schemeClr val="tx1"/>
                </a:solidFill>
                <a:latin typeface="Trebuchet MS" panose="020B0603020202020204" pitchFamily="34" charset="0"/>
              </a:rPr>
              <a:t>www.beyondsquarefeet.com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435414-F078-C8D0-E74C-73E7CF76DE82}"/>
              </a:ext>
            </a:extLst>
          </p:cNvPr>
          <p:cNvSpPr txBox="1"/>
          <p:nvPr/>
        </p:nvSpPr>
        <p:spPr>
          <a:xfrm>
            <a:off x="0" y="-2"/>
            <a:ext cx="12192000" cy="78483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4500" b="1" dirty="0">
                <a:solidFill>
                  <a:schemeClr val="bg1"/>
                </a:solidFill>
                <a:latin typeface="Trebuchet MS" panose="020B0603020202020204" pitchFamily="34" charset="0"/>
              </a:rPr>
              <a:t>Asansol is famously known as….</a:t>
            </a:r>
          </a:p>
        </p:txBody>
      </p:sp>
    </p:spTree>
    <p:extLst>
      <p:ext uri="{BB962C8B-B14F-4D97-AF65-F5344CB8AC3E}">
        <p14:creationId xmlns:p14="http://schemas.microsoft.com/office/powerpoint/2010/main" val="1508853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13E89C-E696-620A-0A25-9BB2A395084F}"/>
              </a:ext>
            </a:extLst>
          </p:cNvPr>
          <p:cNvSpPr txBox="1"/>
          <p:nvPr/>
        </p:nvSpPr>
        <p:spPr>
          <a:xfrm>
            <a:off x="-885456" y="0"/>
            <a:ext cx="13716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500" b="1" dirty="0">
                <a:solidFill>
                  <a:schemeClr val="bg1"/>
                </a:solidFill>
                <a:latin typeface="Trebuchet MS" panose="020B0603020202020204" pitchFamily="34" charset="0"/>
              </a:rPr>
              <a:t>Proposed Façade</a:t>
            </a:r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42812BA8-7461-E894-7C85-6F89ACCFC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15392" y="6437728"/>
            <a:ext cx="2961216" cy="230189"/>
          </a:xfrm>
        </p:spPr>
        <p:txBody>
          <a:bodyPr/>
          <a:lstStyle/>
          <a:p>
            <a:r>
              <a:rPr lang="en-IN" b="1" dirty="0">
                <a:solidFill>
                  <a:schemeClr val="bg1"/>
                </a:solidFill>
                <a:latin typeface="Trebuchet MS" panose="020B0603020202020204" pitchFamily="34" charset="0"/>
              </a:rPr>
              <a:t>www.beyondsquarefeet.com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01B675-513E-83B2-9F5B-D2CB7D0DEE43}"/>
              </a:ext>
            </a:extLst>
          </p:cNvPr>
          <p:cNvSpPr txBox="1"/>
          <p:nvPr/>
        </p:nvSpPr>
        <p:spPr>
          <a:xfrm>
            <a:off x="1446627" y="6423857"/>
            <a:ext cx="21034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dirty="0">
                <a:solidFill>
                  <a:schemeClr val="bg1"/>
                </a:solidFill>
              </a:rPr>
              <a:t>*Mall Façade is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176796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1EDF7-A18C-6D45-8592-AB4181F8E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4D25010-E495-5619-F7C3-7BFA669D59EE}"/>
              </a:ext>
            </a:extLst>
          </p:cNvPr>
          <p:cNvGrpSpPr/>
          <p:nvPr/>
        </p:nvGrpSpPr>
        <p:grpSpPr>
          <a:xfrm>
            <a:off x="0" y="949720"/>
            <a:ext cx="12192000" cy="5770715"/>
            <a:chOff x="0" y="1041009"/>
            <a:chExt cx="12192000" cy="55145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AAF9F8C-E839-3811-7098-9362D8B99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82" b="14361"/>
            <a:stretch/>
          </p:blipFill>
          <p:spPr>
            <a:xfrm>
              <a:off x="0" y="1041009"/>
              <a:ext cx="12192000" cy="551453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4E02D00-2A28-AF14-2962-AAD9858F857B}"/>
                </a:ext>
              </a:extLst>
            </p:cNvPr>
            <p:cNvSpPr txBox="1"/>
            <p:nvPr/>
          </p:nvSpPr>
          <p:spPr>
            <a:xfrm>
              <a:off x="1871007" y="1116587"/>
              <a:ext cx="116157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ASANSOL CITY LIMITS</a:t>
              </a:r>
              <a:endParaRPr lang="en-IN" sz="1400" b="1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70A880-C47C-FB1A-16B0-F58F60D7E170}"/>
                </a:ext>
              </a:extLst>
            </p:cNvPr>
            <p:cNvSpPr txBox="1"/>
            <p:nvPr/>
          </p:nvSpPr>
          <p:spPr>
            <a:xfrm>
              <a:off x="10210807" y="4307609"/>
              <a:ext cx="116157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ASANSOL CITY LIMITS</a:t>
              </a:r>
              <a:endParaRPr lang="en-IN" sz="1400" b="1" dirty="0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36A3385-250F-6728-602E-C53924F4C400}"/>
                </a:ext>
              </a:extLst>
            </p:cNvPr>
            <p:cNvCxnSpPr/>
            <p:nvPr/>
          </p:nvCxnSpPr>
          <p:spPr>
            <a:xfrm>
              <a:off x="2827606" y="1639807"/>
              <a:ext cx="618979" cy="24526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9C7FD9B-2200-50F5-A81F-2A40F4BF762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34843" y="3880638"/>
              <a:ext cx="658842" cy="47595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046A12-AF9C-5199-E5B2-29270CDC3E6F}"/>
                </a:ext>
              </a:extLst>
            </p:cNvPr>
            <p:cNvSpPr txBox="1"/>
            <p:nvPr/>
          </p:nvSpPr>
          <p:spPr>
            <a:xfrm>
              <a:off x="3419015" y="2978773"/>
              <a:ext cx="10752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rgbClr val="002060"/>
                  </a:solidFill>
                </a:rPr>
                <a:t>BUS DEPOT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A2975A-9A6F-92AD-6EDC-4DBD8DFE82B5}"/>
                </a:ext>
              </a:extLst>
            </p:cNvPr>
            <p:cNvSpPr txBox="1"/>
            <p:nvPr/>
          </p:nvSpPr>
          <p:spPr>
            <a:xfrm>
              <a:off x="5627100" y="3085178"/>
              <a:ext cx="1981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rgbClr val="002060"/>
                  </a:solidFill>
                </a:rPr>
                <a:t>RAILWAY STATION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DCF38B7-1FEA-03E5-D435-A5DE2935C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9434" y="2969422"/>
              <a:ext cx="406361" cy="41945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51F39DA-1CDA-9E40-7626-96C132EB5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7620" y="3109400"/>
              <a:ext cx="259332" cy="25933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4648D8D-DFA5-0974-8B6C-0A325284A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9986" y="2982933"/>
              <a:ext cx="299457" cy="299457"/>
            </a:xfrm>
            <a:prstGeom prst="rect">
              <a:avLst/>
            </a:prstGeom>
          </p:spPr>
        </p:pic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C99E9D5F-1F96-FE12-091F-005A2323A516}"/>
                </a:ext>
              </a:extLst>
            </p:cNvPr>
            <p:cNvSpPr/>
            <p:nvPr/>
          </p:nvSpPr>
          <p:spPr>
            <a:xfrm>
              <a:off x="3151160" y="1125415"/>
              <a:ext cx="618979" cy="523220"/>
            </a:xfrm>
            <a:prstGeom prst="hexagon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ptima" panose="02000603060000020004"/>
                </a:rPr>
                <a:t>NH19</a:t>
              </a:r>
              <a:endParaRPr lang="en-IN" sz="1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tima" panose="020006030600000200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F163BB-7D4F-2A6D-2DA9-B06625AB5693}"/>
                </a:ext>
              </a:extLst>
            </p:cNvPr>
            <p:cNvSpPr txBox="1"/>
            <p:nvPr/>
          </p:nvSpPr>
          <p:spPr bwMode="auto">
            <a:xfrm>
              <a:off x="4532869" y="3382424"/>
              <a:ext cx="1019490" cy="246221"/>
            </a:xfrm>
            <a:prstGeom prst="rect">
              <a:avLst/>
            </a:prstGeom>
            <a:solidFill>
              <a:srgbClr val="343689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IN" sz="1000" b="1" dirty="0">
                  <a:solidFill>
                    <a:schemeClr val="bg1"/>
                  </a:solidFill>
                  <a:latin typeface="Humanst521 BT Roman" panose="020B0602020204020204" pitchFamily="34" charset="0"/>
                </a:rPr>
                <a:t>CITY CENTER</a:t>
              </a:r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642E35BC-9190-02BB-4512-32BCB2C9D482}"/>
                </a:ext>
              </a:extLst>
            </p:cNvPr>
            <p:cNvSpPr/>
            <p:nvPr/>
          </p:nvSpPr>
          <p:spPr>
            <a:xfrm>
              <a:off x="9591828" y="5013180"/>
              <a:ext cx="618979" cy="523220"/>
            </a:xfrm>
            <a:prstGeom prst="hexagon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ptima" panose="02000603060000020004"/>
                </a:rPr>
                <a:t>NH19</a:t>
              </a:r>
              <a:endParaRPr lang="en-IN" sz="1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tima" panose="02000603060000020004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FE9681C-2F7B-2586-3C61-D038629CF3A1}"/>
              </a:ext>
            </a:extLst>
          </p:cNvPr>
          <p:cNvSpPr txBox="1"/>
          <p:nvPr/>
        </p:nvSpPr>
        <p:spPr>
          <a:xfrm>
            <a:off x="0" y="0"/>
            <a:ext cx="12192000" cy="78483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4500" b="1" dirty="0">
                <a:solidFill>
                  <a:schemeClr val="bg1"/>
                </a:solidFill>
                <a:latin typeface="Trebuchet MS" panose="020B0603020202020204" pitchFamily="34" charset="0"/>
              </a:rPr>
              <a:t>Location Map</a:t>
            </a:r>
          </a:p>
        </p:txBody>
      </p:sp>
      <p:sp>
        <p:nvSpPr>
          <p:cNvPr id="2" name="Footer Placeholder 7">
            <a:extLst>
              <a:ext uri="{FF2B5EF4-FFF2-40B4-BE49-F238E27FC236}">
                <a16:creationId xmlns:a16="http://schemas.microsoft.com/office/drawing/2014/main" id="{2140C303-B41D-F8A9-DED6-769F4227F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15392" y="6437728"/>
            <a:ext cx="2961216" cy="230189"/>
          </a:xfrm>
        </p:spPr>
        <p:txBody>
          <a:bodyPr/>
          <a:lstStyle/>
          <a:p>
            <a:r>
              <a:rPr lang="en-IN" b="1" dirty="0">
                <a:solidFill>
                  <a:schemeClr val="tx1"/>
                </a:solidFill>
                <a:latin typeface="Trebuchet MS" panose="020B0603020202020204" pitchFamily="34" charset="0"/>
              </a:rPr>
              <a:t>www.beyondsquarefeet.com</a:t>
            </a:r>
          </a:p>
        </p:txBody>
      </p:sp>
    </p:spTree>
    <p:extLst>
      <p:ext uri="{BB962C8B-B14F-4D97-AF65-F5344CB8AC3E}">
        <p14:creationId xmlns:p14="http://schemas.microsoft.com/office/powerpoint/2010/main" val="4272844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BAC92-7FB6-05B0-00D7-EB0CAE383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DD52704-960B-8A66-84D0-E653F28F8A86}"/>
              </a:ext>
            </a:extLst>
          </p:cNvPr>
          <p:cNvGrpSpPr/>
          <p:nvPr/>
        </p:nvGrpSpPr>
        <p:grpSpPr>
          <a:xfrm>
            <a:off x="-13135" y="776319"/>
            <a:ext cx="12214393" cy="5769829"/>
            <a:chOff x="351692" y="1106460"/>
            <a:chExt cx="11451102" cy="55194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32CFF62-C161-57AB-31C6-D5DA80401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2577" t="12289" r="15539" b="20601"/>
            <a:stretch/>
          </p:blipFill>
          <p:spPr>
            <a:xfrm>
              <a:off x="351692" y="1106460"/>
              <a:ext cx="11451102" cy="5519424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CCA9335-E94E-8166-736F-696B17BE1489}"/>
                </a:ext>
              </a:extLst>
            </p:cNvPr>
            <p:cNvSpPr/>
            <p:nvPr/>
          </p:nvSpPr>
          <p:spPr>
            <a:xfrm>
              <a:off x="3027360" y="1479452"/>
              <a:ext cx="5040000" cy="5040000"/>
            </a:xfrm>
            <a:prstGeom prst="ellipse">
              <a:avLst/>
            </a:prstGeom>
            <a:solidFill>
              <a:schemeClr val="accent6">
                <a:lumMod val="50000"/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0B2F2D6-2D4A-DD12-B1F0-A51AC81CE70A}"/>
                </a:ext>
              </a:extLst>
            </p:cNvPr>
            <p:cNvSpPr txBox="1"/>
            <p:nvPr/>
          </p:nvSpPr>
          <p:spPr>
            <a:xfrm>
              <a:off x="3745522" y="4375785"/>
              <a:ext cx="14905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CHELIDANGA</a:t>
              </a:r>
              <a:endParaRPr lang="en-IN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024868D-E3CB-F9A1-1995-98C5421CAC8A}"/>
                </a:ext>
              </a:extLst>
            </p:cNvPr>
            <p:cNvSpPr txBox="1"/>
            <p:nvPr/>
          </p:nvSpPr>
          <p:spPr>
            <a:xfrm>
              <a:off x="3782145" y="5184384"/>
              <a:ext cx="21391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HAMID NAGAR</a:t>
              </a:r>
              <a:endParaRPr lang="en-IN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FD963C-C521-4368-2E35-D41B333C4337}"/>
                </a:ext>
              </a:extLst>
            </p:cNvPr>
            <p:cNvSpPr txBox="1"/>
            <p:nvPr/>
          </p:nvSpPr>
          <p:spPr>
            <a:xfrm>
              <a:off x="5499285" y="3518711"/>
              <a:ext cx="1371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DHADKA</a:t>
              </a:r>
              <a:endParaRPr lang="en-IN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0C4BDDF-0707-306C-1E35-123CFB1A9006}"/>
                </a:ext>
              </a:extLst>
            </p:cNvPr>
            <p:cNvSpPr txBox="1"/>
            <p:nvPr/>
          </p:nvSpPr>
          <p:spPr>
            <a:xfrm>
              <a:off x="5872449" y="4881413"/>
              <a:ext cx="1371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USHAGRAM</a:t>
              </a:r>
              <a:endParaRPr lang="en-IN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1F4800-CC5A-BCB4-5688-4C92925868EC}"/>
                </a:ext>
              </a:extLst>
            </p:cNvPr>
            <p:cNvSpPr txBox="1"/>
            <p:nvPr/>
          </p:nvSpPr>
          <p:spPr>
            <a:xfrm rot="21395780">
              <a:off x="5428353" y="5196255"/>
              <a:ext cx="15663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MOHISHILA COLONY</a:t>
              </a:r>
              <a:endParaRPr lang="en-IN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5ED01F-8A57-501E-91F9-341A1D9A8C02}"/>
                </a:ext>
              </a:extLst>
            </p:cNvPr>
            <p:cNvSpPr txBox="1"/>
            <p:nvPr/>
          </p:nvSpPr>
          <p:spPr>
            <a:xfrm>
              <a:off x="3242601" y="2827219"/>
              <a:ext cx="1371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KALYANPUR</a:t>
              </a:r>
              <a:endParaRPr lang="en-IN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64C09C6-92F9-1D12-183D-91C1B4DC5456}"/>
                </a:ext>
              </a:extLst>
            </p:cNvPr>
            <p:cNvSpPr txBox="1"/>
            <p:nvPr/>
          </p:nvSpPr>
          <p:spPr>
            <a:xfrm>
              <a:off x="2604314" y="3708863"/>
              <a:ext cx="1371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KUMARPUR</a:t>
              </a:r>
              <a:endParaRPr lang="en-IN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98C843-102A-FDC8-8BF8-49AE1DFED863}"/>
                </a:ext>
              </a:extLst>
            </p:cNvPr>
            <p:cNvSpPr txBox="1"/>
            <p:nvPr/>
          </p:nvSpPr>
          <p:spPr>
            <a:xfrm>
              <a:off x="2759923" y="3932370"/>
              <a:ext cx="21391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RABINDRA NAGAR</a:t>
              </a:r>
              <a:endParaRPr lang="en-IN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E57264C-A7EE-88B4-10C2-92A3F7E615AD}"/>
                </a:ext>
              </a:extLst>
            </p:cNvPr>
            <p:cNvSpPr txBox="1"/>
            <p:nvPr/>
          </p:nvSpPr>
          <p:spPr>
            <a:xfrm>
              <a:off x="3093982" y="3224378"/>
              <a:ext cx="1371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KANYAPUR</a:t>
              </a:r>
              <a:endParaRPr lang="en-IN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263E907-2B20-4F94-05A0-58A0E3C542AF}"/>
                </a:ext>
              </a:extLst>
            </p:cNvPr>
            <p:cNvSpPr txBox="1"/>
            <p:nvPr/>
          </p:nvSpPr>
          <p:spPr>
            <a:xfrm>
              <a:off x="4585093" y="3501377"/>
              <a:ext cx="1371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200" b="1" dirty="0">
                  <a:solidFill>
                    <a:schemeClr val="bg1"/>
                  </a:solidFill>
                </a:rPr>
                <a:t>RAILPAR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512F5A-05B3-C3EB-30B0-88DED65E2B6F}"/>
                </a:ext>
              </a:extLst>
            </p:cNvPr>
            <p:cNvSpPr txBox="1"/>
            <p:nvPr/>
          </p:nvSpPr>
          <p:spPr>
            <a:xfrm>
              <a:off x="7074167" y="3148145"/>
              <a:ext cx="1371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200" b="1" dirty="0">
                  <a:solidFill>
                    <a:schemeClr val="bg1"/>
                  </a:solidFill>
                </a:rPr>
                <a:t>MAJIARA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B56B241-BD90-33C4-C4E6-381731DAF187}"/>
                </a:ext>
              </a:extLst>
            </p:cNvPr>
            <p:cNvSpPr txBox="1"/>
            <p:nvPr/>
          </p:nvSpPr>
          <p:spPr>
            <a:xfrm>
              <a:off x="4899074" y="2168618"/>
              <a:ext cx="15779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200" b="1" dirty="0">
                  <a:solidFill>
                    <a:schemeClr val="bg1"/>
                  </a:solidFill>
                </a:rPr>
                <a:t>MONOHAR BAHAL B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13C783D-8A9C-9B85-B9A7-410C1B72EAFD}"/>
                </a:ext>
              </a:extLst>
            </p:cNvPr>
            <p:cNvSpPr txBox="1"/>
            <p:nvPr/>
          </p:nvSpPr>
          <p:spPr>
            <a:xfrm>
              <a:off x="3844556" y="1832549"/>
              <a:ext cx="1371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200" b="1" dirty="0">
                  <a:solidFill>
                    <a:schemeClr val="bg1"/>
                  </a:solidFill>
                </a:rPr>
                <a:t>PANCHGACHIA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D5D282C-E03D-3988-E96D-3571CC9E7CCE}"/>
                </a:ext>
              </a:extLst>
            </p:cNvPr>
            <p:cNvSpPr txBox="1"/>
            <p:nvPr/>
          </p:nvSpPr>
          <p:spPr>
            <a:xfrm>
              <a:off x="7439958" y="3601873"/>
              <a:ext cx="1371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200" b="1" dirty="0">
                  <a:solidFill>
                    <a:schemeClr val="bg1"/>
                  </a:solidFill>
                </a:rPr>
                <a:t>PARIHARPUR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8851444-FAD9-E2BD-40E9-CCDAE970026C}"/>
                </a:ext>
              </a:extLst>
            </p:cNvPr>
            <p:cNvSpPr txBox="1"/>
            <p:nvPr/>
          </p:nvSpPr>
          <p:spPr>
            <a:xfrm>
              <a:off x="7087134" y="3876279"/>
              <a:ext cx="1371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200" b="1" dirty="0">
                  <a:solidFill>
                    <a:schemeClr val="bg1"/>
                  </a:solidFill>
                </a:rPr>
                <a:t>KANKHAYA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2155ED2-E104-3AFB-2CA7-0836D840C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1874" y="3761902"/>
              <a:ext cx="406361" cy="41945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E751BE7-24B0-61DC-768A-1304AE4E5B10}"/>
                </a:ext>
              </a:extLst>
            </p:cNvPr>
            <p:cNvSpPr txBox="1"/>
            <p:nvPr/>
          </p:nvSpPr>
          <p:spPr bwMode="auto">
            <a:xfrm>
              <a:off x="4975669" y="4159664"/>
              <a:ext cx="1082931" cy="246221"/>
            </a:xfrm>
            <a:prstGeom prst="rect">
              <a:avLst/>
            </a:prstGeom>
            <a:solidFill>
              <a:srgbClr val="343689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IN" sz="1000" b="1" dirty="0">
                  <a:solidFill>
                    <a:schemeClr val="bg1"/>
                  </a:solidFill>
                  <a:latin typeface="Humanst521 BT Roman" panose="020B0602020204020204" pitchFamily="34" charset="0"/>
                </a:rPr>
                <a:t>CITY CENTER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60EEA7E-C190-EB84-6FEB-58BE30DACCD3}"/>
              </a:ext>
            </a:extLst>
          </p:cNvPr>
          <p:cNvSpPr txBox="1"/>
          <p:nvPr/>
        </p:nvSpPr>
        <p:spPr>
          <a:xfrm>
            <a:off x="-13135" y="0"/>
            <a:ext cx="1221439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500" b="1" dirty="0">
                <a:latin typeface="Trebuchet MS" panose="020B0603020202020204" pitchFamily="34" charset="0"/>
              </a:rPr>
              <a:t>Primary Catchment – 5km Radius</a:t>
            </a:r>
          </a:p>
        </p:txBody>
      </p:sp>
      <p:sp>
        <p:nvSpPr>
          <p:cNvPr id="2" name="Footer Placeholder 7">
            <a:extLst>
              <a:ext uri="{FF2B5EF4-FFF2-40B4-BE49-F238E27FC236}">
                <a16:creationId xmlns:a16="http://schemas.microsoft.com/office/drawing/2014/main" id="{579DC3E1-9530-B948-058A-39DC0FA6B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15392" y="6572638"/>
            <a:ext cx="2961216" cy="230189"/>
          </a:xfrm>
        </p:spPr>
        <p:txBody>
          <a:bodyPr/>
          <a:lstStyle/>
          <a:p>
            <a:r>
              <a:rPr lang="en-IN" b="1" dirty="0">
                <a:solidFill>
                  <a:schemeClr val="tx1"/>
                </a:solidFill>
                <a:latin typeface="Trebuchet MS" panose="020B0603020202020204" pitchFamily="34" charset="0"/>
              </a:rPr>
              <a:t>www.beyondsquarefeet.com</a:t>
            </a:r>
          </a:p>
        </p:txBody>
      </p:sp>
    </p:spTree>
    <p:extLst>
      <p:ext uri="{BB962C8B-B14F-4D97-AF65-F5344CB8AC3E}">
        <p14:creationId xmlns:p14="http://schemas.microsoft.com/office/powerpoint/2010/main" val="416542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E7DB9B-230E-497C-B401-BFAD1CA62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7162A4-1357-602C-5A2B-D585F94DEAB0}"/>
              </a:ext>
            </a:extLst>
          </p:cNvPr>
          <p:cNvSpPr txBox="1"/>
          <p:nvPr/>
        </p:nvSpPr>
        <p:spPr>
          <a:xfrm>
            <a:off x="-13135" y="-17585"/>
            <a:ext cx="12214393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4500" b="1" dirty="0">
                <a:latin typeface="Trebuchet MS" panose="020B0603020202020204" pitchFamily="34" charset="0"/>
              </a:rPr>
              <a:t>Mall Snapshot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5B977D-5333-6675-922F-3EBCC941DDF6}"/>
              </a:ext>
            </a:extLst>
          </p:cNvPr>
          <p:cNvGrpSpPr/>
          <p:nvPr/>
        </p:nvGrpSpPr>
        <p:grpSpPr>
          <a:xfrm>
            <a:off x="44258" y="1798062"/>
            <a:ext cx="2324168" cy="4596996"/>
            <a:chOff x="44258" y="1977942"/>
            <a:chExt cx="2324168" cy="459699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DC6134D-A435-FD10-FA71-F6A7171D23FA}"/>
                </a:ext>
              </a:extLst>
            </p:cNvPr>
            <p:cNvGrpSpPr/>
            <p:nvPr/>
          </p:nvGrpSpPr>
          <p:grpSpPr>
            <a:xfrm>
              <a:off x="44258" y="3336009"/>
              <a:ext cx="2324168" cy="3238929"/>
              <a:chOff x="522809" y="1192394"/>
              <a:chExt cx="2588326" cy="4473212"/>
            </a:xfrm>
          </p:grpSpPr>
          <p:sp>
            <p:nvSpPr>
              <p:cNvPr id="5" name="Freeform 8">
                <a:extLst>
                  <a:ext uri="{FF2B5EF4-FFF2-40B4-BE49-F238E27FC236}">
                    <a16:creationId xmlns:a16="http://schemas.microsoft.com/office/drawing/2014/main" id="{C3483700-D4B6-836F-A438-2F66724C3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924" y="1192394"/>
                <a:ext cx="1603751" cy="1385467"/>
              </a:xfrm>
              <a:custGeom>
                <a:avLst/>
                <a:gdLst>
                  <a:gd name="T0" fmla="*/ 0 w 1249"/>
                  <a:gd name="T1" fmla="*/ 540 h 1079"/>
                  <a:gd name="T2" fmla="*/ 309 w 1249"/>
                  <a:gd name="T3" fmla="*/ 0 h 1079"/>
                  <a:gd name="T4" fmla="*/ 941 w 1249"/>
                  <a:gd name="T5" fmla="*/ 0 h 1079"/>
                  <a:gd name="T6" fmla="*/ 1249 w 1249"/>
                  <a:gd name="T7" fmla="*/ 540 h 1079"/>
                  <a:gd name="T8" fmla="*/ 941 w 1249"/>
                  <a:gd name="T9" fmla="*/ 1079 h 1079"/>
                  <a:gd name="T10" fmla="*/ 309 w 1249"/>
                  <a:gd name="T11" fmla="*/ 1079 h 1079"/>
                  <a:gd name="T12" fmla="*/ 0 w 1249"/>
                  <a:gd name="T13" fmla="*/ 540 h 10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49" h="1079">
                    <a:moveTo>
                      <a:pt x="0" y="540"/>
                    </a:moveTo>
                    <a:lnTo>
                      <a:pt x="309" y="0"/>
                    </a:lnTo>
                    <a:lnTo>
                      <a:pt x="941" y="0"/>
                    </a:lnTo>
                    <a:lnTo>
                      <a:pt x="1249" y="540"/>
                    </a:lnTo>
                    <a:lnTo>
                      <a:pt x="941" y="1079"/>
                    </a:lnTo>
                    <a:lnTo>
                      <a:pt x="309" y="1079"/>
                    </a:lnTo>
                    <a:lnTo>
                      <a:pt x="0" y="54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800" b="1" dirty="0"/>
                  <a:t>1</a:t>
                </a: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4DAC4B1C-3072-36FF-DFDF-CF24BBE95E58}"/>
                  </a:ext>
                </a:extLst>
              </p:cNvPr>
              <p:cNvSpPr/>
              <p:nvPr/>
            </p:nvSpPr>
            <p:spPr>
              <a:xfrm>
                <a:off x="522809" y="1890935"/>
                <a:ext cx="2588326" cy="3774671"/>
              </a:xfrm>
              <a:custGeom>
                <a:avLst/>
                <a:gdLst>
                  <a:gd name="connsiteX0" fmla="*/ 0 w 2588326"/>
                  <a:gd name="connsiteY0" fmla="*/ 0 h 3774671"/>
                  <a:gd name="connsiteX1" fmla="*/ 330609 w 2588326"/>
                  <a:gd name="connsiteY1" fmla="*/ 0 h 3774671"/>
                  <a:gd name="connsiteX2" fmla="*/ 330168 w 2588326"/>
                  <a:gd name="connsiteY2" fmla="*/ 771 h 3774671"/>
                  <a:gd name="connsiteX3" fmla="*/ 807149 w 2588326"/>
                  <a:gd name="connsiteY3" fmla="*/ 832787 h 3774671"/>
                  <a:gd name="connsiteX4" fmla="*/ 1782721 w 2588326"/>
                  <a:gd name="connsiteY4" fmla="*/ 832787 h 3774671"/>
                  <a:gd name="connsiteX5" fmla="*/ 2258158 w 2588326"/>
                  <a:gd name="connsiteY5" fmla="*/ 771 h 3774671"/>
                  <a:gd name="connsiteX6" fmla="*/ 2257718 w 2588326"/>
                  <a:gd name="connsiteY6" fmla="*/ 0 h 3774671"/>
                  <a:gd name="connsiteX7" fmla="*/ 2588326 w 2588326"/>
                  <a:gd name="connsiteY7" fmla="*/ 0 h 3774671"/>
                  <a:gd name="connsiteX8" fmla="*/ 2588326 w 2588326"/>
                  <a:gd name="connsiteY8" fmla="*/ 3774671 h 3774671"/>
                  <a:gd name="connsiteX9" fmla="*/ 0 w 2588326"/>
                  <a:gd name="connsiteY9" fmla="*/ 3774671 h 3774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8326" h="3774671">
                    <a:moveTo>
                      <a:pt x="0" y="0"/>
                    </a:moveTo>
                    <a:lnTo>
                      <a:pt x="330609" y="0"/>
                    </a:lnTo>
                    <a:lnTo>
                      <a:pt x="330168" y="771"/>
                    </a:lnTo>
                    <a:lnTo>
                      <a:pt x="807149" y="832787"/>
                    </a:lnTo>
                    <a:lnTo>
                      <a:pt x="1782721" y="832787"/>
                    </a:lnTo>
                    <a:lnTo>
                      <a:pt x="2258158" y="771"/>
                    </a:lnTo>
                    <a:lnTo>
                      <a:pt x="2257718" y="0"/>
                    </a:lnTo>
                    <a:lnTo>
                      <a:pt x="2588326" y="0"/>
                    </a:lnTo>
                    <a:lnTo>
                      <a:pt x="2588326" y="3774671"/>
                    </a:lnTo>
                    <a:lnTo>
                      <a:pt x="0" y="377467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5421" cap="flat">
                <a:noFill/>
                <a:prstDash val="solid"/>
                <a:miter/>
              </a:ln>
            </p:spPr>
            <p:txBody>
              <a:bodyPr wrap="square" tIns="914400" rtlCol="0" anchor="t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3500" b="1" dirty="0">
                    <a:latin typeface="Trebuchet MS" panose="020B0603020202020204" pitchFamily="34" charset="0"/>
                  </a:rPr>
                  <a:t>2,00,000 sq. ft.</a:t>
                </a:r>
              </a:p>
              <a:p>
                <a:pPr algn="ctr"/>
                <a:r>
                  <a:rPr lang="en-US" sz="3500" b="1" dirty="0">
                    <a:latin typeface="Trebuchet MS" panose="020B0603020202020204" pitchFamily="34" charset="0"/>
                  </a:rPr>
                  <a:t>BUA</a:t>
                </a: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39C7462-EA3C-1001-1F6C-7C177105B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583" y="1977942"/>
              <a:ext cx="1199560" cy="1143001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316A493-5869-9083-C6E6-DFD9ACFE88E1}"/>
              </a:ext>
            </a:extLst>
          </p:cNvPr>
          <p:cNvGrpSpPr/>
          <p:nvPr/>
        </p:nvGrpSpPr>
        <p:grpSpPr>
          <a:xfrm>
            <a:off x="4897406" y="1775923"/>
            <a:ext cx="2324168" cy="4601546"/>
            <a:chOff x="4897406" y="1955803"/>
            <a:chExt cx="2324168" cy="460154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2F82599-D775-17BC-54D1-663957F2E782}"/>
                </a:ext>
              </a:extLst>
            </p:cNvPr>
            <p:cNvGrpSpPr/>
            <p:nvPr/>
          </p:nvGrpSpPr>
          <p:grpSpPr>
            <a:xfrm>
              <a:off x="4897406" y="3318420"/>
              <a:ext cx="2324168" cy="3238929"/>
              <a:chOff x="522809" y="1192394"/>
              <a:chExt cx="2588326" cy="4473212"/>
            </a:xfrm>
          </p:grpSpPr>
          <p:sp>
            <p:nvSpPr>
              <p:cNvPr id="37" name="Freeform 8">
                <a:extLst>
                  <a:ext uri="{FF2B5EF4-FFF2-40B4-BE49-F238E27FC236}">
                    <a16:creationId xmlns:a16="http://schemas.microsoft.com/office/drawing/2014/main" id="{5DABEC70-7C51-EEE8-82CD-A802181FA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924" y="1192394"/>
                <a:ext cx="1603751" cy="1385467"/>
              </a:xfrm>
              <a:custGeom>
                <a:avLst/>
                <a:gdLst>
                  <a:gd name="T0" fmla="*/ 0 w 1249"/>
                  <a:gd name="T1" fmla="*/ 540 h 1079"/>
                  <a:gd name="T2" fmla="*/ 309 w 1249"/>
                  <a:gd name="T3" fmla="*/ 0 h 1079"/>
                  <a:gd name="T4" fmla="*/ 941 w 1249"/>
                  <a:gd name="T5" fmla="*/ 0 h 1079"/>
                  <a:gd name="T6" fmla="*/ 1249 w 1249"/>
                  <a:gd name="T7" fmla="*/ 540 h 1079"/>
                  <a:gd name="T8" fmla="*/ 941 w 1249"/>
                  <a:gd name="T9" fmla="*/ 1079 h 1079"/>
                  <a:gd name="T10" fmla="*/ 309 w 1249"/>
                  <a:gd name="T11" fmla="*/ 1079 h 1079"/>
                  <a:gd name="T12" fmla="*/ 0 w 1249"/>
                  <a:gd name="T13" fmla="*/ 540 h 10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49" h="1079">
                    <a:moveTo>
                      <a:pt x="0" y="540"/>
                    </a:moveTo>
                    <a:lnTo>
                      <a:pt x="309" y="0"/>
                    </a:lnTo>
                    <a:lnTo>
                      <a:pt x="941" y="0"/>
                    </a:lnTo>
                    <a:lnTo>
                      <a:pt x="1249" y="540"/>
                    </a:lnTo>
                    <a:lnTo>
                      <a:pt x="941" y="1079"/>
                    </a:lnTo>
                    <a:lnTo>
                      <a:pt x="309" y="1079"/>
                    </a:lnTo>
                    <a:lnTo>
                      <a:pt x="0" y="54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800" b="1" dirty="0"/>
                  <a:t>3</a:t>
                </a: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76621FB-8224-2D40-DC1F-95B662ADE671}"/>
                  </a:ext>
                </a:extLst>
              </p:cNvPr>
              <p:cNvSpPr/>
              <p:nvPr/>
            </p:nvSpPr>
            <p:spPr>
              <a:xfrm>
                <a:off x="522809" y="1890935"/>
                <a:ext cx="2588326" cy="3774671"/>
              </a:xfrm>
              <a:custGeom>
                <a:avLst/>
                <a:gdLst>
                  <a:gd name="connsiteX0" fmla="*/ 0 w 2588326"/>
                  <a:gd name="connsiteY0" fmla="*/ 0 h 3774671"/>
                  <a:gd name="connsiteX1" fmla="*/ 330609 w 2588326"/>
                  <a:gd name="connsiteY1" fmla="*/ 0 h 3774671"/>
                  <a:gd name="connsiteX2" fmla="*/ 330168 w 2588326"/>
                  <a:gd name="connsiteY2" fmla="*/ 771 h 3774671"/>
                  <a:gd name="connsiteX3" fmla="*/ 807149 w 2588326"/>
                  <a:gd name="connsiteY3" fmla="*/ 832787 h 3774671"/>
                  <a:gd name="connsiteX4" fmla="*/ 1782721 w 2588326"/>
                  <a:gd name="connsiteY4" fmla="*/ 832787 h 3774671"/>
                  <a:gd name="connsiteX5" fmla="*/ 2258158 w 2588326"/>
                  <a:gd name="connsiteY5" fmla="*/ 771 h 3774671"/>
                  <a:gd name="connsiteX6" fmla="*/ 2257718 w 2588326"/>
                  <a:gd name="connsiteY6" fmla="*/ 0 h 3774671"/>
                  <a:gd name="connsiteX7" fmla="*/ 2588326 w 2588326"/>
                  <a:gd name="connsiteY7" fmla="*/ 0 h 3774671"/>
                  <a:gd name="connsiteX8" fmla="*/ 2588326 w 2588326"/>
                  <a:gd name="connsiteY8" fmla="*/ 3774671 h 3774671"/>
                  <a:gd name="connsiteX9" fmla="*/ 0 w 2588326"/>
                  <a:gd name="connsiteY9" fmla="*/ 3774671 h 3774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8326" h="3774671">
                    <a:moveTo>
                      <a:pt x="0" y="0"/>
                    </a:moveTo>
                    <a:lnTo>
                      <a:pt x="330609" y="0"/>
                    </a:lnTo>
                    <a:lnTo>
                      <a:pt x="330168" y="771"/>
                    </a:lnTo>
                    <a:lnTo>
                      <a:pt x="807149" y="832787"/>
                    </a:lnTo>
                    <a:lnTo>
                      <a:pt x="1782721" y="832787"/>
                    </a:lnTo>
                    <a:lnTo>
                      <a:pt x="2258158" y="771"/>
                    </a:lnTo>
                    <a:lnTo>
                      <a:pt x="2257718" y="0"/>
                    </a:lnTo>
                    <a:lnTo>
                      <a:pt x="2588326" y="0"/>
                    </a:lnTo>
                    <a:lnTo>
                      <a:pt x="2588326" y="3774671"/>
                    </a:lnTo>
                    <a:lnTo>
                      <a:pt x="0" y="377467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5421" cap="flat">
                <a:noFill/>
                <a:prstDash val="solid"/>
                <a:miter/>
              </a:ln>
            </p:spPr>
            <p:txBody>
              <a:bodyPr wrap="square" tIns="914400" rtlCol="0" anchor="t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3500" b="1" dirty="0">
                    <a:latin typeface="Trebuchet MS" panose="020B0603020202020204" pitchFamily="34" charset="0"/>
                  </a:rPr>
                  <a:t>50+ Vanilla Brands </a:t>
                </a: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6FDDDC5-03F4-2A76-5CE9-03ED432E2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2245" y="1955803"/>
              <a:ext cx="1197905" cy="1138034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69EF248-5A06-4C0A-BF91-1D6605A5DD0B}"/>
              </a:ext>
            </a:extLst>
          </p:cNvPr>
          <p:cNvGrpSpPr/>
          <p:nvPr/>
        </p:nvGrpSpPr>
        <p:grpSpPr>
          <a:xfrm>
            <a:off x="7334600" y="1586111"/>
            <a:ext cx="2324168" cy="4795147"/>
            <a:chOff x="7334600" y="1765991"/>
            <a:chExt cx="2324168" cy="4795147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1DC6707-3B59-8745-B218-0A4E8238AC0F}"/>
                </a:ext>
              </a:extLst>
            </p:cNvPr>
            <p:cNvGrpSpPr/>
            <p:nvPr/>
          </p:nvGrpSpPr>
          <p:grpSpPr>
            <a:xfrm>
              <a:off x="7334600" y="3322209"/>
              <a:ext cx="2324168" cy="3238929"/>
              <a:chOff x="522809" y="1192394"/>
              <a:chExt cx="2588326" cy="4473212"/>
            </a:xfrm>
          </p:grpSpPr>
          <p:sp>
            <p:nvSpPr>
              <p:cNvPr id="34" name="Freeform 8">
                <a:extLst>
                  <a:ext uri="{FF2B5EF4-FFF2-40B4-BE49-F238E27FC236}">
                    <a16:creationId xmlns:a16="http://schemas.microsoft.com/office/drawing/2014/main" id="{260DF7C5-300C-8517-3024-47066CFB41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924" y="1192394"/>
                <a:ext cx="1603751" cy="1385467"/>
              </a:xfrm>
              <a:custGeom>
                <a:avLst/>
                <a:gdLst>
                  <a:gd name="T0" fmla="*/ 0 w 1249"/>
                  <a:gd name="T1" fmla="*/ 540 h 1079"/>
                  <a:gd name="T2" fmla="*/ 309 w 1249"/>
                  <a:gd name="T3" fmla="*/ 0 h 1079"/>
                  <a:gd name="T4" fmla="*/ 941 w 1249"/>
                  <a:gd name="T5" fmla="*/ 0 h 1079"/>
                  <a:gd name="T6" fmla="*/ 1249 w 1249"/>
                  <a:gd name="T7" fmla="*/ 540 h 1079"/>
                  <a:gd name="T8" fmla="*/ 941 w 1249"/>
                  <a:gd name="T9" fmla="*/ 1079 h 1079"/>
                  <a:gd name="T10" fmla="*/ 309 w 1249"/>
                  <a:gd name="T11" fmla="*/ 1079 h 1079"/>
                  <a:gd name="T12" fmla="*/ 0 w 1249"/>
                  <a:gd name="T13" fmla="*/ 540 h 10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49" h="1079">
                    <a:moveTo>
                      <a:pt x="0" y="540"/>
                    </a:moveTo>
                    <a:lnTo>
                      <a:pt x="309" y="0"/>
                    </a:lnTo>
                    <a:lnTo>
                      <a:pt x="941" y="0"/>
                    </a:lnTo>
                    <a:lnTo>
                      <a:pt x="1249" y="540"/>
                    </a:lnTo>
                    <a:lnTo>
                      <a:pt x="941" y="1079"/>
                    </a:lnTo>
                    <a:lnTo>
                      <a:pt x="309" y="1079"/>
                    </a:lnTo>
                    <a:lnTo>
                      <a:pt x="0" y="54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800" b="1" dirty="0"/>
                  <a:t>4</a:t>
                </a: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7F8CB6F7-6D06-0F83-2AE2-803174755B63}"/>
                  </a:ext>
                </a:extLst>
              </p:cNvPr>
              <p:cNvSpPr/>
              <p:nvPr/>
            </p:nvSpPr>
            <p:spPr>
              <a:xfrm>
                <a:off x="522809" y="1890935"/>
                <a:ext cx="2588326" cy="3774671"/>
              </a:xfrm>
              <a:custGeom>
                <a:avLst/>
                <a:gdLst>
                  <a:gd name="connsiteX0" fmla="*/ 0 w 2588326"/>
                  <a:gd name="connsiteY0" fmla="*/ 0 h 3774671"/>
                  <a:gd name="connsiteX1" fmla="*/ 330609 w 2588326"/>
                  <a:gd name="connsiteY1" fmla="*/ 0 h 3774671"/>
                  <a:gd name="connsiteX2" fmla="*/ 330168 w 2588326"/>
                  <a:gd name="connsiteY2" fmla="*/ 771 h 3774671"/>
                  <a:gd name="connsiteX3" fmla="*/ 807149 w 2588326"/>
                  <a:gd name="connsiteY3" fmla="*/ 832787 h 3774671"/>
                  <a:gd name="connsiteX4" fmla="*/ 1782721 w 2588326"/>
                  <a:gd name="connsiteY4" fmla="*/ 832787 h 3774671"/>
                  <a:gd name="connsiteX5" fmla="*/ 2258158 w 2588326"/>
                  <a:gd name="connsiteY5" fmla="*/ 771 h 3774671"/>
                  <a:gd name="connsiteX6" fmla="*/ 2257718 w 2588326"/>
                  <a:gd name="connsiteY6" fmla="*/ 0 h 3774671"/>
                  <a:gd name="connsiteX7" fmla="*/ 2588326 w 2588326"/>
                  <a:gd name="connsiteY7" fmla="*/ 0 h 3774671"/>
                  <a:gd name="connsiteX8" fmla="*/ 2588326 w 2588326"/>
                  <a:gd name="connsiteY8" fmla="*/ 3774671 h 3774671"/>
                  <a:gd name="connsiteX9" fmla="*/ 0 w 2588326"/>
                  <a:gd name="connsiteY9" fmla="*/ 3774671 h 3774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8326" h="3774671">
                    <a:moveTo>
                      <a:pt x="0" y="0"/>
                    </a:moveTo>
                    <a:lnTo>
                      <a:pt x="330609" y="0"/>
                    </a:lnTo>
                    <a:lnTo>
                      <a:pt x="330168" y="771"/>
                    </a:lnTo>
                    <a:lnTo>
                      <a:pt x="807149" y="832787"/>
                    </a:lnTo>
                    <a:lnTo>
                      <a:pt x="1782721" y="832787"/>
                    </a:lnTo>
                    <a:lnTo>
                      <a:pt x="2258158" y="771"/>
                    </a:lnTo>
                    <a:lnTo>
                      <a:pt x="2257718" y="0"/>
                    </a:lnTo>
                    <a:lnTo>
                      <a:pt x="2588326" y="0"/>
                    </a:lnTo>
                    <a:lnTo>
                      <a:pt x="2588326" y="3774671"/>
                    </a:lnTo>
                    <a:lnTo>
                      <a:pt x="0" y="377467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5421" cap="flat">
                <a:noFill/>
                <a:prstDash val="solid"/>
                <a:miter/>
              </a:ln>
            </p:spPr>
            <p:txBody>
              <a:bodyPr wrap="square" tIns="914400" rtlCol="0" anchor="t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3500" b="1" dirty="0">
                    <a:latin typeface="Trebuchet MS" panose="020B0603020202020204" pitchFamily="34" charset="0"/>
                  </a:rPr>
                  <a:t>10+ </a:t>
                </a:r>
              </a:p>
              <a:p>
                <a:pPr algn="ctr"/>
                <a:r>
                  <a:rPr lang="en-US" sz="3500" b="1" dirty="0">
                    <a:latin typeface="Trebuchet MS" panose="020B0603020202020204" pitchFamily="34" charset="0"/>
                  </a:rPr>
                  <a:t>Food Counters </a:t>
                </a:r>
              </a:p>
            </p:txBody>
          </p:sp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C15C3D2-73B3-36E4-89A9-70366D309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649" y="1765991"/>
              <a:ext cx="1527135" cy="1437991"/>
            </a:xfrm>
            <a:prstGeom prst="rect">
              <a:avLst/>
            </a:prstGeom>
            <a:noFill/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57A62B-E608-E484-05AA-281A68E068A2}"/>
              </a:ext>
            </a:extLst>
          </p:cNvPr>
          <p:cNvGrpSpPr/>
          <p:nvPr/>
        </p:nvGrpSpPr>
        <p:grpSpPr>
          <a:xfrm>
            <a:off x="9771794" y="1754429"/>
            <a:ext cx="2324168" cy="4623044"/>
            <a:chOff x="9771794" y="1934309"/>
            <a:chExt cx="2324168" cy="462304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1470FB8-F836-1C2C-D907-21461C66C44F}"/>
                </a:ext>
              </a:extLst>
            </p:cNvPr>
            <p:cNvGrpSpPr/>
            <p:nvPr/>
          </p:nvGrpSpPr>
          <p:grpSpPr>
            <a:xfrm>
              <a:off x="9771794" y="3318424"/>
              <a:ext cx="2324168" cy="3238929"/>
              <a:chOff x="522809" y="1192394"/>
              <a:chExt cx="2588326" cy="4473212"/>
            </a:xfrm>
          </p:grpSpPr>
          <p:sp>
            <p:nvSpPr>
              <p:cNvPr id="31" name="Freeform 8">
                <a:extLst>
                  <a:ext uri="{FF2B5EF4-FFF2-40B4-BE49-F238E27FC236}">
                    <a16:creationId xmlns:a16="http://schemas.microsoft.com/office/drawing/2014/main" id="{FA532C76-F061-67C8-FB7D-7E3331CAE0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924" y="1192394"/>
                <a:ext cx="1603751" cy="1385467"/>
              </a:xfrm>
              <a:custGeom>
                <a:avLst/>
                <a:gdLst>
                  <a:gd name="T0" fmla="*/ 0 w 1249"/>
                  <a:gd name="T1" fmla="*/ 540 h 1079"/>
                  <a:gd name="T2" fmla="*/ 309 w 1249"/>
                  <a:gd name="T3" fmla="*/ 0 h 1079"/>
                  <a:gd name="T4" fmla="*/ 941 w 1249"/>
                  <a:gd name="T5" fmla="*/ 0 h 1079"/>
                  <a:gd name="T6" fmla="*/ 1249 w 1249"/>
                  <a:gd name="T7" fmla="*/ 540 h 1079"/>
                  <a:gd name="T8" fmla="*/ 941 w 1249"/>
                  <a:gd name="T9" fmla="*/ 1079 h 1079"/>
                  <a:gd name="T10" fmla="*/ 309 w 1249"/>
                  <a:gd name="T11" fmla="*/ 1079 h 1079"/>
                  <a:gd name="T12" fmla="*/ 0 w 1249"/>
                  <a:gd name="T13" fmla="*/ 540 h 10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49" h="1079">
                    <a:moveTo>
                      <a:pt x="0" y="540"/>
                    </a:moveTo>
                    <a:lnTo>
                      <a:pt x="309" y="0"/>
                    </a:lnTo>
                    <a:lnTo>
                      <a:pt x="941" y="0"/>
                    </a:lnTo>
                    <a:lnTo>
                      <a:pt x="1249" y="540"/>
                    </a:lnTo>
                    <a:lnTo>
                      <a:pt x="941" y="1079"/>
                    </a:lnTo>
                    <a:lnTo>
                      <a:pt x="309" y="1079"/>
                    </a:lnTo>
                    <a:lnTo>
                      <a:pt x="0" y="54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800" b="1" dirty="0"/>
                  <a:t>5</a:t>
                </a: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A9218AA-AEE3-413A-2F26-BBF7AAE1BD95}"/>
                  </a:ext>
                </a:extLst>
              </p:cNvPr>
              <p:cNvSpPr/>
              <p:nvPr/>
            </p:nvSpPr>
            <p:spPr>
              <a:xfrm>
                <a:off x="522809" y="1890935"/>
                <a:ext cx="2588326" cy="3774671"/>
              </a:xfrm>
              <a:custGeom>
                <a:avLst/>
                <a:gdLst>
                  <a:gd name="connsiteX0" fmla="*/ 0 w 2588326"/>
                  <a:gd name="connsiteY0" fmla="*/ 0 h 3774671"/>
                  <a:gd name="connsiteX1" fmla="*/ 330609 w 2588326"/>
                  <a:gd name="connsiteY1" fmla="*/ 0 h 3774671"/>
                  <a:gd name="connsiteX2" fmla="*/ 330168 w 2588326"/>
                  <a:gd name="connsiteY2" fmla="*/ 771 h 3774671"/>
                  <a:gd name="connsiteX3" fmla="*/ 807149 w 2588326"/>
                  <a:gd name="connsiteY3" fmla="*/ 832787 h 3774671"/>
                  <a:gd name="connsiteX4" fmla="*/ 1782721 w 2588326"/>
                  <a:gd name="connsiteY4" fmla="*/ 832787 h 3774671"/>
                  <a:gd name="connsiteX5" fmla="*/ 2258158 w 2588326"/>
                  <a:gd name="connsiteY5" fmla="*/ 771 h 3774671"/>
                  <a:gd name="connsiteX6" fmla="*/ 2257718 w 2588326"/>
                  <a:gd name="connsiteY6" fmla="*/ 0 h 3774671"/>
                  <a:gd name="connsiteX7" fmla="*/ 2588326 w 2588326"/>
                  <a:gd name="connsiteY7" fmla="*/ 0 h 3774671"/>
                  <a:gd name="connsiteX8" fmla="*/ 2588326 w 2588326"/>
                  <a:gd name="connsiteY8" fmla="*/ 3774671 h 3774671"/>
                  <a:gd name="connsiteX9" fmla="*/ 0 w 2588326"/>
                  <a:gd name="connsiteY9" fmla="*/ 3774671 h 3774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8326" h="3774671">
                    <a:moveTo>
                      <a:pt x="0" y="0"/>
                    </a:moveTo>
                    <a:lnTo>
                      <a:pt x="330609" y="0"/>
                    </a:lnTo>
                    <a:lnTo>
                      <a:pt x="330168" y="771"/>
                    </a:lnTo>
                    <a:lnTo>
                      <a:pt x="807149" y="832787"/>
                    </a:lnTo>
                    <a:lnTo>
                      <a:pt x="1782721" y="832787"/>
                    </a:lnTo>
                    <a:lnTo>
                      <a:pt x="2258158" y="771"/>
                    </a:lnTo>
                    <a:lnTo>
                      <a:pt x="2257718" y="0"/>
                    </a:lnTo>
                    <a:lnTo>
                      <a:pt x="2588326" y="0"/>
                    </a:lnTo>
                    <a:lnTo>
                      <a:pt x="2588326" y="3774671"/>
                    </a:lnTo>
                    <a:lnTo>
                      <a:pt x="0" y="377467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5421" cap="flat">
                <a:noFill/>
                <a:prstDash val="solid"/>
                <a:miter/>
              </a:ln>
            </p:spPr>
            <p:txBody>
              <a:bodyPr wrap="square" tIns="914400" rtlCol="0" anchor="t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3500" b="1" dirty="0">
                    <a:latin typeface="Trebuchet MS" panose="020B0603020202020204" pitchFamily="34" charset="0"/>
                  </a:rPr>
                  <a:t>200+ Vehicle Parking</a:t>
                </a:r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1AD60C45-E6CA-99AB-8BA8-DBE60ECDD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0875" y="1934309"/>
              <a:ext cx="1199560" cy="114300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635449E-58F0-D1BF-CE8D-BFB8D6ACEFEE}"/>
              </a:ext>
            </a:extLst>
          </p:cNvPr>
          <p:cNvGrpSpPr/>
          <p:nvPr/>
        </p:nvGrpSpPr>
        <p:grpSpPr>
          <a:xfrm>
            <a:off x="2477797" y="1776127"/>
            <a:ext cx="2324168" cy="4605131"/>
            <a:chOff x="2477797" y="1956007"/>
            <a:chExt cx="2324168" cy="4605131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B62185-F466-FA69-733A-82797E5C238D}"/>
                </a:ext>
              </a:extLst>
            </p:cNvPr>
            <p:cNvSpPr/>
            <p:nvPr/>
          </p:nvSpPr>
          <p:spPr>
            <a:xfrm>
              <a:off x="2477797" y="3828003"/>
              <a:ext cx="2324168" cy="2733135"/>
            </a:xfrm>
            <a:custGeom>
              <a:avLst/>
              <a:gdLst>
                <a:gd name="connsiteX0" fmla="*/ 0 w 2588326"/>
                <a:gd name="connsiteY0" fmla="*/ 0 h 3774671"/>
                <a:gd name="connsiteX1" fmla="*/ 330609 w 2588326"/>
                <a:gd name="connsiteY1" fmla="*/ 0 h 3774671"/>
                <a:gd name="connsiteX2" fmla="*/ 330168 w 2588326"/>
                <a:gd name="connsiteY2" fmla="*/ 771 h 3774671"/>
                <a:gd name="connsiteX3" fmla="*/ 807149 w 2588326"/>
                <a:gd name="connsiteY3" fmla="*/ 832787 h 3774671"/>
                <a:gd name="connsiteX4" fmla="*/ 1782721 w 2588326"/>
                <a:gd name="connsiteY4" fmla="*/ 832787 h 3774671"/>
                <a:gd name="connsiteX5" fmla="*/ 2258158 w 2588326"/>
                <a:gd name="connsiteY5" fmla="*/ 771 h 3774671"/>
                <a:gd name="connsiteX6" fmla="*/ 2257718 w 2588326"/>
                <a:gd name="connsiteY6" fmla="*/ 0 h 3774671"/>
                <a:gd name="connsiteX7" fmla="*/ 2588326 w 2588326"/>
                <a:gd name="connsiteY7" fmla="*/ 0 h 3774671"/>
                <a:gd name="connsiteX8" fmla="*/ 2588326 w 2588326"/>
                <a:gd name="connsiteY8" fmla="*/ 3774671 h 3774671"/>
                <a:gd name="connsiteX9" fmla="*/ 0 w 2588326"/>
                <a:gd name="connsiteY9" fmla="*/ 3774671 h 3774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8326" h="3774671">
                  <a:moveTo>
                    <a:pt x="0" y="0"/>
                  </a:moveTo>
                  <a:lnTo>
                    <a:pt x="330609" y="0"/>
                  </a:lnTo>
                  <a:lnTo>
                    <a:pt x="330168" y="771"/>
                  </a:lnTo>
                  <a:lnTo>
                    <a:pt x="807149" y="832787"/>
                  </a:lnTo>
                  <a:lnTo>
                    <a:pt x="1782721" y="832787"/>
                  </a:lnTo>
                  <a:lnTo>
                    <a:pt x="2258158" y="771"/>
                  </a:lnTo>
                  <a:lnTo>
                    <a:pt x="2257718" y="0"/>
                  </a:lnTo>
                  <a:lnTo>
                    <a:pt x="2588326" y="0"/>
                  </a:lnTo>
                  <a:lnTo>
                    <a:pt x="2588326" y="3774671"/>
                  </a:lnTo>
                  <a:lnTo>
                    <a:pt x="0" y="377467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5421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tIns="914400" rtlCol="0" anchor="t">
              <a:noAutofit/>
            </a:bodyPr>
            <a:lstStyle/>
            <a:p>
              <a:pPr algn="ctr"/>
              <a:r>
                <a:rPr lang="en-US" sz="3500" b="1" dirty="0">
                  <a:latin typeface="Trebuchet MS" panose="020B0603020202020204" pitchFamily="34" charset="0"/>
                </a:rPr>
                <a:t>3 Screen Multiplex </a:t>
              </a:r>
              <a:r>
                <a:rPr lang="en-US" sz="3000" b="1" dirty="0">
                  <a:latin typeface="Trebuchet MS" panose="020B0603020202020204" pitchFamily="34" charset="0"/>
                </a:rPr>
                <a:t>(425 Seats)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5547AA4-FE33-CA4D-053E-D347246B3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8133" y="1956007"/>
              <a:ext cx="1199472" cy="1143001"/>
            </a:xfrm>
            <a:prstGeom prst="rect">
              <a:avLst/>
            </a:prstGeom>
          </p:spPr>
        </p:pic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id="{4B53E03D-50C2-DA5E-EC53-E73C98E97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6533" y="3331787"/>
              <a:ext cx="1440076" cy="1003178"/>
            </a:xfrm>
            <a:custGeom>
              <a:avLst/>
              <a:gdLst>
                <a:gd name="T0" fmla="*/ 0 w 1249"/>
                <a:gd name="T1" fmla="*/ 540 h 1079"/>
                <a:gd name="T2" fmla="*/ 309 w 1249"/>
                <a:gd name="T3" fmla="*/ 0 h 1079"/>
                <a:gd name="T4" fmla="*/ 941 w 1249"/>
                <a:gd name="T5" fmla="*/ 0 h 1079"/>
                <a:gd name="T6" fmla="*/ 1249 w 1249"/>
                <a:gd name="T7" fmla="*/ 540 h 1079"/>
                <a:gd name="T8" fmla="*/ 941 w 1249"/>
                <a:gd name="T9" fmla="*/ 1079 h 1079"/>
                <a:gd name="T10" fmla="*/ 309 w 1249"/>
                <a:gd name="T11" fmla="*/ 1079 h 1079"/>
                <a:gd name="T12" fmla="*/ 0 w 1249"/>
                <a:gd name="T13" fmla="*/ 540 h 1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9" h="1079">
                  <a:moveTo>
                    <a:pt x="0" y="540"/>
                  </a:moveTo>
                  <a:lnTo>
                    <a:pt x="309" y="0"/>
                  </a:lnTo>
                  <a:lnTo>
                    <a:pt x="941" y="0"/>
                  </a:lnTo>
                  <a:lnTo>
                    <a:pt x="1249" y="540"/>
                  </a:lnTo>
                  <a:lnTo>
                    <a:pt x="941" y="1079"/>
                  </a:lnTo>
                  <a:lnTo>
                    <a:pt x="309" y="1079"/>
                  </a:lnTo>
                  <a:lnTo>
                    <a:pt x="0" y="5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1" dirty="0"/>
                <a:t>2</a:t>
              </a:r>
            </a:p>
          </p:txBody>
        </p:sp>
      </p:grp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4FB36747-4437-4BC1-D532-EB068685E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15392" y="6437728"/>
            <a:ext cx="2961216" cy="230189"/>
          </a:xfrm>
        </p:spPr>
        <p:txBody>
          <a:bodyPr/>
          <a:lstStyle/>
          <a:p>
            <a:r>
              <a:rPr lang="en-IN" b="1" dirty="0">
                <a:solidFill>
                  <a:schemeClr val="bg1"/>
                </a:solidFill>
                <a:latin typeface="Trebuchet MS" panose="020B0603020202020204" pitchFamily="34" charset="0"/>
              </a:rPr>
              <a:t>www.beyondsquarefeet.com</a:t>
            </a:r>
          </a:p>
        </p:txBody>
      </p:sp>
    </p:spTree>
    <p:extLst>
      <p:ext uri="{BB962C8B-B14F-4D97-AF65-F5344CB8AC3E}">
        <p14:creationId xmlns:p14="http://schemas.microsoft.com/office/powerpoint/2010/main" val="1401174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45145C8-56DA-0830-5319-10F00088CDFC}"/>
              </a:ext>
            </a:extLst>
          </p:cNvPr>
          <p:cNvSpPr/>
          <p:nvPr/>
        </p:nvSpPr>
        <p:spPr>
          <a:xfrm>
            <a:off x="1" y="2503357"/>
            <a:ext cx="12192000" cy="4354643"/>
          </a:xfrm>
          <a:prstGeom prst="rect">
            <a:avLst/>
          </a:prstGeom>
          <a:blipFill>
            <a:blip r:embed="rId2">
              <a:alphaModFix amt="76000"/>
            </a:blip>
            <a:stretch>
              <a:fillRect t="-17624"/>
            </a:stretch>
          </a:blip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03B37C-E5C3-BBEA-7056-4E2EED96769D}"/>
              </a:ext>
            </a:extLst>
          </p:cNvPr>
          <p:cNvSpPr txBox="1"/>
          <p:nvPr/>
        </p:nvSpPr>
        <p:spPr>
          <a:xfrm>
            <a:off x="14993" y="2698233"/>
            <a:ext cx="1199212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5500" b="1" dirty="0">
                <a:solidFill>
                  <a:schemeClr val="bg1"/>
                </a:solidFill>
                <a:latin typeface="Trebuchet MS" panose="020B0603020202020204" pitchFamily="34" charset="0"/>
              </a:rPr>
              <a:t>Floor Plans </a:t>
            </a:r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2E1B6303-FC78-BAD7-70E0-118C5B663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15392" y="6437728"/>
            <a:ext cx="2961216" cy="230189"/>
          </a:xfrm>
        </p:spPr>
        <p:txBody>
          <a:bodyPr/>
          <a:lstStyle/>
          <a:p>
            <a:r>
              <a:rPr lang="en-IN" b="1" dirty="0">
                <a:solidFill>
                  <a:schemeClr val="tx1"/>
                </a:solidFill>
                <a:latin typeface="Trebuchet MS" panose="020B0603020202020204" pitchFamily="34" charset="0"/>
              </a:rPr>
              <a:t>www.beyondsquarefeet.com</a:t>
            </a:r>
          </a:p>
        </p:txBody>
      </p:sp>
    </p:spTree>
    <p:extLst>
      <p:ext uri="{BB962C8B-B14F-4D97-AF65-F5344CB8AC3E}">
        <p14:creationId xmlns:p14="http://schemas.microsoft.com/office/powerpoint/2010/main" val="1134199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B8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87C8-5180-908B-73AE-0B9484FCF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2A6353-3522-FECC-C574-DB58B17B7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64" y="784831"/>
            <a:ext cx="10355472" cy="6073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019551-5BBA-0CF3-3FD8-70B6DBEA4140}"/>
              </a:ext>
            </a:extLst>
          </p:cNvPr>
          <p:cNvSpPr txBox="1"/>
          <p:nvPr/>
        </p:nvSpPr>
        <p:spPr>
          <a:xfrm>
            <a:off x="-13135" y="0"/>
            <a:ext cx="12214393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5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IN" dirty="0">
                <a:solidFill>
                  <a:schemeClr val="tx1"/>
                </a:solidFill>
              </a:rPr>
              <a:t>Site Plan</a:t>
            </a:r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240F5B5C-6E83-F31A-BD1A-840B549BC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10503938" y="5474926"/>
            <a:ext cx="2961216" cy="230189"/>
          </a:xfrm>
        </p:spPr>
        <p:txBody>
          <a:bodyPr/>
          <a:lstStyle/>
          <a:p>
            <a:r>
              <a:rPr lang="en-IN" b="1" dirty="0">
                <a:solidFill>
                  <a:schemeClr val="tx1"/>
                </a:solidFill>
                <a:latin typeface="Trebuchet MS" panose="020B0603020202020204" pitchFamily="34" charset="0"/>
              </a:rPr>
              <a:t>www.beyondsquarefeet.com</a:t>
            </a:r>
          </a:p>
        </p:txBody>
      </p:sp>
    </p:spTree>
    <p:extLst>
      <p:ext uri="{BB962C8B-B14F-4D97-AF65-F5344CB8AC3E}">
        <p14:creationId xmlns:p14="http://schemas.microsoft.com/office/powerpoint/2010/main" val="3258504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7525</TotalTime>
  <Words>572</Words>
  <Application>Microsoft Office PowerPoint</Application>
  <PresentationFormat>Widescreen</PresentationFormat>
  <Paragraphs>180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Al Nile</vt:lpstr>
      <vt:lpstr>Arial</vt:lpstr>
      <vt:lpstr>Calibri</vt:lpstr>
      <vt:lpstr>Calibri Light</vt:lpstr>
      <vt:lpstr>Humanst521 BT Roman</vt:lpstr>
      <vt:lpstr>Optima</vt:lpstr>
      <vt:lpstr>Trebuchet MS</vt:lpstr>
      <vt:lpstr>Trebuchet MS (Headings)</vt:lpstr>
      <vt:lpstr>Wingdings</vt:lpstr>
      <vt:lpstr>Office Theme</vt:lpstr>
      <vt:lpstr>Presenting Asansol’s  ASPIRATIONAL MALL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Presenting Asansol’s  ASPIRATIONAL MALL</dc:title>
  <dc:creator>Admin</dc:creator>
  <cp:lastModifiedBy>Admin</cp:lastModifiedBy>
  <cp:revision>76</cp:revision>
  <dcterms:created xsi:type="dcterms:W3CDTF">2024-10-29T12:33:51Z</dcterms:created>
  <dcterms:modified xsi:type="dcterms:W3CDTF">2026-02-17T07:17:52Z</dcterms:modified>
</cp:coreProperties>
</file>